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4.jpg" ContentType="image/jpg"/>
  <Override PartName="/ppt/media/image28.jpg" ContentType="image/jpg"/>
  <Override PartName="/ppt/media/image30.jpg" ContentType="image/jpg"/>
  <Override PartName="/ppt/media/image32.jpg" ContentType="image/jpg"/>
  <Override PartName="/ppt/media/image45.jpg" ContentType="image/jpg"/>
  <Override PartName="/ppt/media/image58.jpg" ContentType="image/jpg"/>
  <Override PartName="/ppt/media/image59.jpg" ContentType="image/jpg"/>
  <Override PartName="/ppt/media/image64.jpg" ContentType="image/jpg"/>
  <Override PartName="/ppt/media/image67.jpg" ContentType="image/jpg"/>
  <Override PartName="/ppt/media/image72.jpg" ContentType="image/jpg"/>
  <Override PartName="/ppt/media/image73.jpg" ContentType="image/jpg"/>
  <Override PartName="/ppt/media/image76.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1.jpg" ContentType="image/jpg"/>
  <Override PartName="/ppt/media/image92.jpg" ContentType="image/jpg"/>
  <Override PartName="/ppt/media/image93.jpg" ContentType="image/jpg"/>
  <Override PartName="/ppt/media/image94.jpg" ContentType="image/jpg"/>
  <Override PartName="/ppt/media/image95.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notesSlides/notesSlide3.xml" ContentType="application/vnd.openxmlformats-officedocument.presentationml.notesSlide+xml"/>
  <Override PartName="/ppt/media/image105.jpg" ContentType="image/jpg"/>
  <Override PartName="/ppt/media/image111.jpg" ContentType="image/jpg"/>
  <Override PartName="/ppt/media/image112.jpg" ContentType="image/jpg"/>
  <Override PartName="/ppt/media/image11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125"/>
  </p:notesMasterIdLst>
  <p:sldIdLst>
    <p:sldId id="256" r:id="rId2"/>
    <p:sldId id="273" r:id="rId3"/>
    <p:sldId id="350" r:id="rId4"/>
    <p:sldId id="384" r:id="rId5"/>
    <p:sldId id="475" r:id="rId6"/>
    <p:sldId id="385" r:id="rId7"/>
    <p:sldId id="386" r:id="rId8"/>
    <p:sldId id="477" r:id="rId9"/>
    <p:sldId id="387" r:id="rId10"/>
    <p:sldId id="476" r:id="rId11"/>
    <p:sldId id="388" r:id="rId12"/>
    <p:sldId id="389" r:id="rId13"/>
    <p:sldId id="487" r:id="rId14"/>
    <p:sldId id="488" r:id="rId15"/>
    <p:sldId id="482" r:id="rId16"/>
    <p:sldId id="483" r:id="rId17"/>
    <p:sldId id="484" r:id="rId18"/>
    <p:sldId id="489" r:id="rId19"/>
    <p:sldId id="485" r:id="rId20"/>
    <p:sldId id="486" r:id="rId21"/>
    <p:sldId id="396" r:id="rId22"/>
    <p:sldId id="493" r:id="rId23"/>
    <p:sldId id="494" r:id="rId24"/>
    <p:sldId id="496" r:id="rId25"/>
    <p:sldId id="495" r:id="rId26"/>
    <p:sldId id="497" r:id="rId27"/>
    <p:sldId id="498" r:id="rId28"/>
    <p:sldId id="499" r:id="rId29"/>
    <p:sldId id="413" r:id="rId30"/>
    <p:sldId id="380" r:id="rId31"/>
    <p:sldId id="381" r:id="rId32"/>
    <p:sldId id="259" r:id="rId33"/>
    <p:sldId id="265" r:id="rId34"/>
    <p:sldId id="264" r:id="rId35"/>
    <p:sldId id="261" r:id="rId36"/>
    <p:sldId id="262" r:id="rId37"/>
    <p:sldId id="420" r:id="rId38"/>
    <p:sldId id="421" r:id="rId39"/>
    <p:sldId id="573" r:id="rId40"/>
    <p:sldId id="501" r:id="rId41"/>
    <p:sldId id="428" r:id="rId42"/>
    <p:sldId id="429" r:id="rId43"/>
    <p:sldId id="578" r:id="rId44"/>
    <p:sldId id="575" r:id="rId45"/>
    <p:sldId id="577" r:id="rId46"/>
    <p:sldId id="517" r:id="rId47"/>
    <p:sldId id="518" r:id="rId48"/>
    <p:sldId id="516" r:id="rId49"/>
    <p:sldId id="512" r:id="rId50"/>
    <p:sldId id="513" r:id="rId51"/>
    <p:sldId id="514" r:id="rId52"/>
    <p:sldId id="515" r:id="rId53"/>
    <p:sldId id="504" r:id="rId54"/>
    <p:sldId id="507" r:id="rId55"/>
    <p:sldId id="508" r:id="rId56"/>
    <p:sldId id="509" r:id="rId57"/>
    <p:sldId id="510" r:id="rId58"/>
    <p:sldId id="511" r:id="rId59"/>
    <p:sldId id="519" r:id="rId60"/>
    <p:sldId id="520" r:id="rId61"/>
    <p:sldId id="456" r:id="rId62"/>
    <p:sldId id="457" r:id="rId63"/>
    <p:sldId id="459" r:id="rId64"/>
    <p:sldId id="523" r:id="rId65"/>
    <p:sldId id="311" r:id="rId66"/>
    <p:sldId id="524" r:id="rId67"/>
    <p:sldId id="522" r:id="rId68"/>
    <p:sldId id="525" r:id="rId69"/>
    <p:sldId id="526" r:id="rId70"/>
    <p:sldId id="582" r:id="rId71"/>
    <p:sldId id="583" r:id="rId72"/>
    <p:sldId id="584" r:id="rId73"/>
    <p:sldId id="527" r:id="rId74"/>
    <p:sldId id="528" r:id="rId75"/>
    <p:sldId id="529" r:id="rId76"/>
    <p:sldId id="530" r:id="rId77"/>
    <p:sldId id="531" r:id="rId78"/>
    <p:sldId id="574" r:id="rId79"/>
    <p:sldId id="532" r:id="rId80"/>
    <p:sldId id="533" r:id="rId81"/>
    <p:sldId id="534" r:id="rId82"/>
    <p:sldId id="561" r:id="rId83"/>
    <p:sldId id="562" r:id="rId84"/>
    <p:sldId id="563" r:id="rId85"/>
    <p:sldId id="564" r:id="rId86"/>
    <p:sldId id="565" r:id="rId87"/>
    <p:sldId id="566" r:id="rId88"/>
    <p:sldId id="567" r:id="rId89"/>
    <p:sldId id="568" r:id="rId90"/>
    <p:sldId id="571" r:id="rId91"/>
    <p:sldId id="569" r:id="rId92"/>
    <p:sldId id="536" r:id="rId93"/>
    <p:sldId id="537" r:id="rId94"/>
    <p:sldId id="538" r:id="rId95"/>
    <p:sldId id="539" r:id="rId96"/>
    <p:sldId id="540" r:id="rId97"/>
    <p:sldId id="541" r:id="rId98"/>
    <p:sldId id="542" r:id="rId99"/>
    <p:sldId id="543" r:id="rId100"/>
    <p:sldId id="544" r:id="rId101"/>
    <p:sldId id="545" r:id="rId102"/>
    <p:sldId id="546" r:id="rId103"/>
    <p:sldId id="547" r:id="rId104"/>
    <p:sldId id="548" r:id="rId105"/>
    <p:sldId id="549" r:id="rId106"/>
    <p:sldId id="550" r:id="rId107"/>
    <p:sldId id="551" r:id="rId108"/>
    <p:sldId id="552" r:id="rId109"/>
    <p:sldId id="553" r:id="rId110"/>
    <p:sldId id="554" r:id="rId111"/>
    <p:sldId id="555" r:id="rId112"/>
    <p:sldId id="556" r:id="rId113"/>
    <p:sldId id="557" r:id="rId114"/>
    <p:sldId id="558" r:id="rId115"/>
    <p:sldId id="559" r:id="rId116"/>
    <p:sldId id="560" r:id="rId117"/>
    <p:sldId id="465" r:id="rId118"/>
    <p:sldId id="572" r:id="rId119"/>
    <p:sldId id="579" r:id="rId120"/>
    <p:sldId id="580" r:id="rId121"/>
    <p:sldId id="466" r:id="rId122"/>
    <p:sldId id="581" r:id="rId123"/>
    <p:sldId id="467" r:id="rId124"/>
  </p:sldIdLst>
  <p:sldSz cx="9144000" cy="6858000" type="screen4x3"/>
  <p:notesSz cx="6858000" cy="9144000"/>
  <p:embeddedFontLst>
    <p:embeddedFont>
      <p:font typeface="Tahoma" panose="020B0604030504040204" pitchFamily="34" charset="0"/>
      <p:regular r:id="rId126"/>
      <p:bold r:id="rId127"/>
    </p:embeddedFont>
    <p:embeddedFont>
      <p:font typeface="Calibri" panose="020F0502020204030204" pitchFamily="34" charset="0"/>
      <p:regular r:id="rId128"/>
      <p:bold r:id="rId129"/>
      <p:italic r:id="rId130"/>
      <p:boldItalic r:id="rId131"/>
    </p:embeddedFont>
    <p:embeddedFont>
      <p:font typeface="Trebuchet MS" panose="020B0603020202020204" pitchFamily="34" charset="0"/>
      <p:regular r:id="rId132"/>
      <p:bold r:id="rId133"/>
      <p:italic r:id="rId134"/>
      <p:boldItalic r:id="rId135"/>
    </p:embeddedFont>
    <p:embeddedFont>
      <p:font typeface="Constantia" panose="02030602050306030303" pitchFamily="18" charset="0"/>
      <p:regular r:id="rId136"/>
      <p:bold r:id="rId137"/>
      <p:italic r:id="rId138"/>
      <p:boldItalic r:id="rId139"/>
    </p:embeddedFont>
    <p:embeddedFont>
      <p:font typeface="Wingdings 2" panose="05020102010507070707" pitchFamily="18" charset="2"/>
      <p:regular r:id="rId1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4660"/>
  </p:normalViewPr>
  <p:slideViewPr>
    <p:cSldViewPr>
      <p:cViewPr varScale="1">
        <p:scale>
          <a:sx n="110" d="100"/>
          <a:sy n="110" d="100"/>
        </p:scale>
        <p:origin x="161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8.fntdata"/><Relationship Id="rId138" Type="http://schemas.openxmlformats.org/officeDocument/2006/relationships/font" Target="fonts/font1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3.fntdata"/><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9.fntdata"/><Relationship Id="rId139"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font" Target="fonts/font4.fntdata"/><Relationship Id="rId13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7.fntdata"/><Relationship Id="rId14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5.fntdata"/><Relationship Id="rId135" Type="http://schemas.openxmlformats.org/officeDocument/2006/relationships/font" Target="fonts/font10.fntdata"/><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A28C6D-82B7-466D-8DF4-924C7B2FD234}" type="datetimeFigureOut">
              <a:rPr lang="en-US" smtClean="0"/>
              <a:pPr/>
              <a:t>4/19/2020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BED01D-BD1A-4A15-B694-17485B672E98}" type="slidenum">
              <a:rPr lang="en-US" smtClean="0"/>
              <a:pPr/>
              <a:t>‹#›</a:t>
            </a:fld>
            <a:endParaRPr lang="en-US" dirty="0"/>
          </a:p>
        </p:txBody>
      </p:sp>
    </p:spTree>
    <p:extLst>
      <p:ext uri="{BB962C8B-B14F-4D97-AF65-F5344CB8AC3E}">
        <p14:creationId xmlns:p14="http://schemas.microsoft.com/office/powerpoint/2010/main" val="352781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BED01D-BD1A-4A15-B694-17485B672E98}" type="slidenum">
              <a:rPr lang="en-US" smtClean="0"/>
              <a:pPr/>
              <a:t>1</a:t>
            </a:fld>
            <a:endParaRPr lang="en-US" dirty="0"/>
          </a:p>
        </p:txBody>
      </p:sp>
    </p:spTree>
    <p:extLst>
      <p:ext uri="{BB962C8B-B14F-4D97-AF65-F5344CB8AC3E}">
        <p14:creationId xmlns:p14="http://schemas.microsoft.com/office/powerpoint/2010/main" val="400146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ED01D-BD1A-4A15-B694-17485B672E98}" type="slidenum">
              <a:rPr lang="en-US" smtClean="0"/>
              <a:pPr/>
              <a:t>15</a:t>
            </a:fld>
            <a:endParaRPr lang="en-US" dirty="0"/>
          </a:p>
        </p:txBody>
      </p:sp>
    </p:spTree>
    <p:extLst>
      <p:ext uri="{BB962C8B-B14F-4D97-AF65-F5344CB8AC3E}">
        <p14:creationId xmlns:p14="http://schemas.microsoft.com/office/powerpoint/2010/main" val="270738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ED01D-BD1A-4A15-B694-17485B672E98}" type="slidenum">
              <a:rPr lang="en-US" smtClean="0"/>
              <a:pPr/>
              <a:t>90</a:t>
            </a:fld>
            <a:endParaRPr lang="en-US" dirty="0"/>
          </a:p>
        </p:txBody>
      </p:sp>
    </p:spTree>
    <p:extLst>
      <p:ext uri="{BB962C8B-B14F-4D97-AF65-F5344CB8AC3E}">
        <p14:creationId xmlns:p14="http://schemas.microsoft.com/office/powerpoint/2010/main" val="117455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96DBC2F-B554-405E-B3E8-7FC98BC230F1}" type="datetime1">
              <a:rPr lang="en-US" smtClean="0"/>
              <a:t>4/19/2020</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06800E-DEF8-4E2B-8131-034D39441B75}"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35359F-33B7-48D4-ABDE-957CF7626B2B}"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1523805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82ED3DB-EFD8-47A8-BA4C-65069AD8E2DC}"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4F17A42-D685-48F3-8E93-F995EF064064}" type="datetime1">
              <a:rPr lang="en-US" smtClean="0"/>
              <a:t>4/19/2020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97DC240-224F-43E0-A158-1FDF12019D3E}" type="datetime1">
              <a:rPr lang="en-US" smtClean="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F37CAE6-1BA9-487F-B153-4B0675F67029}" type="datetime1">
              <a:rPr lang="en-US" smtClean="0"/>
              <a:t>4/19/2020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DD021BA-307A-4C2F-BAE1-89DA797BD5BF}" type="datetime1">
              <a:rPr lang="en-US" smtClean="0"/>
              <a:t>4/19/2020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0AE86-F311-4470-B673-79AEDA1D087C}" type="datetime1">
              <a:rPr lang="en-US" smtClean="0"/>
              <a:t>4/19/2020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2A1B48-8A74-42BC-801A-0AD66A0947C1}" type="datetime1">
              <a:rPr lang="en-US" smtClean="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E1820-E9B2-42D1-9078-7F6EB35AD6D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1F73C80-FFB5-4B18-8E84-856A613F390A}" type="datetime1">
              <a:rPr lang="en-US" smtClean="0"/>
              <a:t>4/19/2020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8C9E1820-E9B2-42D1-9078-7F6EB35AD6D1}"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1134280-46DF-41AD-97AB-83E04240ACED}" type="datetime1">
              <a:rPr lang="en-US" smtClean="0"/>
              <a:t>4/19/2020</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C9E1820-E9B2-42D1-9078-7F6EB35AD6D1}"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54.jpg"/></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8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8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6.xml"/><Relationship Id="rId4" Type="http://schemas.openxmlformats.org/officeDocument/2006/relationships/image" Target="../media/image100.jpg"/></Relationships>
</file>

<file path=ppt/slides/_rels/slide8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4.gif"/></Relationships>
</file>

<file path=ppt/slides/_rels/slide9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6.xml"/><Relationship Id="rId4" Type="http://schemas.openxmlformats.org/officeDocument/2006/relationships/image" Target="../media/image113.jpg"/></Relationships>
</file>

<file path=ppt/slides/_rels/slide9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smtClean="0"/>
              <a:t>First Aid for Tenderfoot, 2</a:t>
            </a:r>
            <a:r>
              <a:rPr lang="en-US" baseline="30000" dirty="0" smtClean="0"/>
              <a:t>nd</a:t>
            </a:r>
            <a:r>
              <a:rPr lang="en-US" dirty="0" smtClean="0"/>
              <a:t> Class, and 1</a:t>
            </a:r>
            <a:r>
              <a:rPr lang="en-US" baseline="30000" dirty="0" smtClean="0"/>
              <a:t>st</a:t>
            </a:r>
            <a:r>
              <a:rPr lang="en-US" dirty="0" smtClean="0"/>
              <a:t> Class</a:t>
            </a:r>
            <a:endParaRPr lang="en-US" dirty="0"/>
          </a:p>
        </p:txBody>
      </p:sp>
      <p:sp>
        <p:nvSpPr>
          <p:cNvPr id="4" name="Subtitle 3"/>
          <p:cNvSpPr>
            <a:spLocks noGrp="1"/>
          </p:cNvSpPr>
          <p:nvPr>
            <p:ph type="subTitle" idx="1"/>
          </p:nvPr>
        </p:nvSpPr>
        <p:spPr/>
        <p:txBody>
          <a:bodyPr/>
          <a:lstStyle/>
          <a:p>
            <a:pPr algn="ctr"/>
            <a:r>
              <a:rPr lang="en-US" dirty="0"/>
              <a:t>BSA Troop </a:t>
            </a:r>
            <a:r>
              <a:rPr lang="en-US" dirty="0" smtClean="0"/>
              <a:t>344/9344</a:t>
            </a:r>
          </a:p>
          <a:p>
            <a:pPr algn="ctr"/>
            <a:r>
              <a:rPr lang="en-US" dirty="0" smtClean="0"/>
              <a:t>Pemberville, OH</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Popping a Blister</a:t>
            </a:r>
            <a:endParaRPr lang="en-US" dirty="0"/>
          </a:p>
        </p:txBody>
      </p:sp>
      <p:sp>
        <p:nvSpPr>
          <p:cNvPr id="3" name="Content Placeholder 2"/>
          <p:cNvSpPr>
            <a:spLocks noGrp="1"/>
          </p:cNvSpPr>
          <p:nvPr>
            <p:ph sz="half" idx="1"/>
          </p:nvPr>
        </p:nvSpPr>
        <p:spPr>
          <a:xfrm>
            <a:off x="76200" y="1371600"/>
            <a:ext cx="4800600" cy="5486400"/>
          </a:xfrm>
        </p:spPr>
        <p:txBody>
          <a:bodyPr>
            <a:normAutofit fontScale="70000" lnSpcReduction="20000"/>
          </a:bodyPr>
          <a:lstStyle/>
          <a:p>
            <a:r>
              <a:rPr lang="en-US" dirty="0" smtClean="0"/>
              <a:t>If a blister  is in </a:t>
            </a:r>
            <a:r>
              <a:rPr lang="en-US" dirty="0"/>
              <a:t>a frequently used area that has a high risk of </a:t>
            </a:r>
            <a:r>
              <a:rPr lang="en-US" dirty="0" smtClean="0"/>
              <a:t>rupturing, </a:t>
            </a:r>
            <a:r>
              <a:rPr lang="en-US" dirty="0"/>
              <a:t>it may be best to pop it </a:t>
            </a:r>
            <a:r>
              <a:rPr lang="en-US" dirty="0" smtClean="0"/>
              <a:t>to </a:t>
            </a:r>
            <a:r>
              <a:rPr lang="en-US" dirty="0"/>
              <a:t>make sure it’s properly protected against infection. </a:t>
            </a:r>
          </a:p>
          <a:p>
            <a:r>
              <a:rPr lang="en-US" dirty="0" smtClean="0"/>
              <a:t>Wash </a:t>
            </a:r>
            <a:r>
              <a:rPr lang="en-US" dirty="0"/>
              <a:t>your hands and the </a:t>
            </a:r>
            <a:r>
              <a:rPr lang="en-US" dirty="0" smtClean="0"/>
              <a:t>blister thoroughly. </a:t>
            </a:r>
          </a:p>
          <a:p>
            <a:r>
              <a:rPr lang="en-US" dirty="0" smtClean="0"/>
              <a:t>Disinfect </a:t>
            </a:r>
            <a:r>
              <a:rPr lang="en-US" dirty="0"/>
              <a:t>a needle with alcohol. </a:t>
            </a:r>
          </a:p>
          <a:p>
            <a:r>
              <a:rPr lang="en-US" dirty="0"/>
              <a:t>Carefully puncture the blister. </a:t>
            </a:r>
            <a:endParaRPr lang="en-US" dirty="0" smtClean="0"/>
          </a:p>
          <a:p>
            <a:pPr lvl="1"/>
            <a:r>
              <a:rPr lang="en-US" dirty="0" smtClean="0"/>
              <a:t>Poke </a:t>
            </a:r>
            <a:r>
              <a:rPr lang="en-US" dirty="0"/>
              <a:t>three or four shallow holes around the edge of the blister. </a:t>
            </a:r>
            <a:endParaRPr lang="en-US" dirty="0" smtClean="0"/>
          </a:p>
          <a:p>
            <a:pPr lvl="1"/>
            <a:r>
              <a:rPr lang="en-US" dirty="0" smtClean="0"/>
              <a:t>You </a:t>
            </a:r>
            <a:r>
              <a:rPr lang="en-US" dirty="0"/>
              <a:t>want to keep as much of the skin intact as possible. </a:t>
            </a:r>
            <a:endParaRPr lang="en-US" dirty="0" smtClean="0"/>
          </a:p>
          <a:p>
            <a:pPr lvl="1"/>
            <a:r>
              <a:rPr lang="en-US" dirty="0" smtClean="0"/>
              <a:t>Allow </a:t>
            </a:r>
            <a:r>
              <a:rPr lang="en-US" dirty="0"/>
              <a:t>the fluid to drain out.</a:t>
            </a:r>
          </a:p>
          <a:p>
            <a:r>
              <a:rPr lang="en-US" dirty="0"/>
              <a:t>Cover the blister with </a:t>
            </a:r>
            <a:r>
              <a:rPr lang="en-US" dirty="0" smtClean="0"/>
              <a:t>a first aid ointment such as Neosporin. </a:t>
            </a:r>
            <a:endParaRPr lang="en-US" dirty="0"/>
          </a:p>
          <a:p>
            <a:r>
              <a:rPr lang="en-US" dirty="0"/>
              <a:t>Apply a dressing. </a:t>
            </a:r>
            <a:endParaRPr lang="en-US" dirty="0" smtClean="0"/>
          </a:p>
          <a:p>
            <a:pPr lvl="1"/>
            <a:r>
              <a:rPr lang="en-US" dirty="0" smtClean="0"/>
              <a:t>Cover </a:t>
            </a:r>
            <a:r>
              <a:rPr lang="en-US" dirty="0"/>
              <a:t>the blister tightly with a bandage or gauze. </a:t>
            </a:r>
            <a:endParaRPr lang="en-US" dirty="0" smtClean="0"/>
          </a:p>
          <a:p>
            <a:r>
              <a:rPr lang="en-US" dirty="0" smtClean="0"/>
              <a:t>Repeat </a:t>
            </a:r>
            <a:r>
              <a:rPr lang="en-US" dirty="0"/>
              <a:t>if necessary. </a:t>
            </a:r>
            <a:endParaRPr lang="en-US" dirty="0" smtClean="0"/>
          </a:p>
          <a:p>
            <a:pPr lvl="1"/>
            <a:r>
              <a:rPr lang="en-US" dirty="0" smtClean="0"/>
              <a:t>You </a:t>
            </a:r>
            <a:r>
              <a:rPr lang="en-US" dirty="0"/>
              <a:t>may need to perform these steps every six to eight hours for the first 24 hours. </a:t>
            </a:r>
            <a:endParaRPr lang="en-US" dirty="0" smtClean="0"/>
          </a:p>
          <a:p>
            <a:pPr lvl="1"/>
            <a:r>
              <a:rPr lang="en-US" dirty="0" smtClean="0"/>
              <a:t>After </a:t>
            </a:r>
            <a:r>
              <a:rPr lang="en-US" dirty="0"/>
              <a:t>that, change the dressing and apply ointment daily.</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09456" y="0"/>
            <a:ext cx="4236719" cy="6858000"/>
          </a:xfrm>
          <a:prstGeom prst="rect">
            <a:avLst/>
          </a:prstGeom>
        </p:spPr>
      </p:pic>
      <p:sp>
        <p:nvSpPr>
          <p:cNvPr id="6" name="Slide Number Placeholder 5"/>
          <p:cNvSpPr>
            <a:spLocks noGrp="1"/>
          </p:cNvSpPr>
          <p:nvPr>
            <p:ph type="sldNum" sz="quarter" idx="12"/>
          </p:nvPr>
        </p:nvSpPr>
        <p:spPr/>
        <p:txBody>
          <a:bodyPr/>
          <a:lstStyle/>
          <a:p>
            <a:fld id="{8C9E1820-E9B2-42D1-9078-7F6EB35AD6D1}" type="slidenum">
              <a:rPr lang="en-US" smtClean="0"/>
              <a:pPr/>
              <a:t>10</a:t>
            </a:fld>
            <a:endParaRPr lang="en-US" dirty="0"/>
          </a:p>
        </p:txBody>
      </p:sp>
    </p:spTree>
    <p:extLst>
      <p:ext uri="{BB962C8B-B14F-4D97-AF65-F5344CB8AC3E}">
        <p14:creationId xmlns:p14="http://schemas.microsoft.com/office/powerpoint/2010/main" val="9473733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Person Walking Assist</a:t>
            </a:r>
            <a:endParaRPr lang="en-US" dirty="0"/>
          </a:p>
        </p:txBody>
      </p:sp>
      <p:sp>
        <p:nvSpPr>
          <p:cNvPr id="10" name="Content Placeholder 9"/>
          <p:cNvSpPr>
            <a:spLocks noGrp="1"/>
          </p:cNvSpPr>
          <p:nvPr>
            <p:ph idx="4294967295"/>
          </p:nvPr>
        </p:nvSpPr>
        <p:spPr>
          <a:xfrm>
            <a:off x="0" y="5562600"/>
            <a:ext cx="9144000" cy="720725"/>
          </a:xfrm>
        </p:spPr>
        <p:txBody>
          <a:bodyPr/>
          <a:lstStyle/>
          <a:p>
            <a:pPr algn="ctr">
              <a:buFont typeface="Arial" panose="020B0604020202020204" pitchFamily="34" charset="0"/>
              <a:buChar char="•"/>
            </a:pPr>
            <a:r>
              <a:rPr lang="en-US" sz="2400" dirty="0" smtClean="0">
                <a:solidFill>
                  <a:schemeClr val="tx1"/>
                </a:solidFill>
                <a:cs typeface="Arial" panose="020B0604020202020204" pitchFamily="34" charset="0"/>
              </a:rPr>
              <a:t>Responsive victim who can walk with help.</a:t>
            </a:r>
            <a:endParaRPr lang="en-US" sz="2400" dirty="0">
              <a:solidFill>
                <a:schemeClr val="tx1"/>
              </a:solidFill>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4575" y="1887558"/>
            <a:ext cx="5331049" cy="3540150"/>
          </a:xfrm>
          <a:prstGeom prst="rect">
            <a:avLst/>
          </a:prstGeom>
        </p:spPr>
      </p:pic>
    </p:spTree>
    <p:extLst>
      <p:ext uri="{BB962C8B-B14F-4D97-AF65-F5344CB8AC3E}">
        <p14:creationId xmlns:p14="http://schemas.microsoft.com/office/powerpoint/2010/main" val="19135282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Two-Handed Seat Carry</a:t>
            </a:r>
            <a:endParaRPr lang="en-US" dirty="0"/>
          </a:p>
        </p:txBody>
      </p:sp>
      <p:sp>
        <p:nvSpPr>
          <p:cNvPr id="10" name="Content Placeholder 9"/>
          <p:cNvSpPr>
            <a:spLocks noGrp="1"/>
          </p:cNvSpPr>
          <p:nvPr>
            <p:ph sz="half" idx="1"/>
          </p:nvPr>
        </p:nvSpPr>
        <p:spPr/>
        <p:txBody>
          <a:bodyPr/>
          <a:lstStyle/>
          <a:p>
            <a:r>
              <a:rPr lang="en-US" sz="2400" dirty="0" smtClean="0">
                <a:solidFill>
                  <a:schemeClr val="tx1"/>
                </a:solidFill>
                <a:cs typeface="Arial" panose="020B0604020202020204" pitchFamily="34" charset="0"/>
              </a:rPr>
              <a:t>Use with two rescuers.</a:t>
            </a:r>
            <a:endParaRPr lang="en-US" sz="2400" dirty="0">
              <a:solidFill>
                <a:schemeClr val="tx1"/>
              </a:solidFill>
              <a:cs typeface="Arial" panose="020B0604020202020204"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2057400"/>
            <a:ext cx="3878969" cy="3352800"/>
          </a:xfrm>
          <a:prstGeom prst="rect">
            <a:avLst/>
          </a:prstGeom>
        </p:spPr>
      </p:pic>
    </p:spTree>
    <p:extLst>
      <p:ext uri="{BB962C8B-B14F-4D97-AF65-F5344CB8AC3E}">
        <p14:creationId xmlns:p14="http://schemas.microsoft.com/office/powerpoint/2010/main" val="3694719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Improvised Stretcher</a:t>
            </a:r>
            <a:endParaRPr lang="en-US" dirty="0"/>
          </a:p>
        </p:txBody>
      </p:sp>
      <p:sp>
        <p:nvSpPr>
          <p:cNvPr id="4" name="Content Placeholder 3"/>
          <p:cNvSpPr>
            <a:spLocks noGrp="1"/>
          </p:cNvSpPr>
          <p:nvPr>
            <p:ph sz="half" idx="1"/>
          </p:nvPr>
        </p:nvSpPr>
        <p:spPr/>
        <p:txBody>
          <a:bodyPr>
            <a:normAutofit fontScale="92500" lnSpcReduction="10000"/>
          </a:bodyPr>
          <a:lstStyle/>
          <a:p>
            <a:pPr marL="457200" indent="-457200">
              <a:buFont typeface="+mj-lt"/>
              <a:buAutoNum type="arabicPeriod"/>
            </a:pPr>
            <a:r>
              <a:rPr lang="en-US" sz="2000" dirty="0">
                <a:solidFill>
                  <a:schemeClr val="tx1"/>
                </a:solidFill>
                <a:cs typeface="Arial" panose="020B0604020202020204" pitchFamily="34" charset="0"/>
              </a:rPr>
              <a:t>To move a </a:t>
            </a:r>
            <a:r>
              <a:rPr lang="en-US" sz="2000" dirty="0" smtClean="0">
                <a:solidFill>
                  <a:schemeClr val="tx1"/>
                </a:solidFill>
                <a:cs typeface="Arial" panose="020B0604020202020204" pitchFamily="34" charset="0"/>
              </a:rPr>
              <a:t>victim </a:t>
            </a:r>
            <a:r>
              <a:rPr lang="en-US" sz="2000" dirty="0">
                <a:solidFill>
                  <a:schemeClr val="tx1"/>
                </a:solidFill>
                <a:cs typeface="Arial" panose="020B0604020202020204" pitchFamily="34" charset="0"/>
              </a:rPr>
              <a:t>onto a stretcher, </a:t>
            </a:r>
            <a:r>
              <a:rPr lang="en-US" sz="2000" dirty="0" smtClean="0">
                <a:solidFill>
                  <a:schemeClr val="tx1"/>
                </a:solidFill>
                <a:cs typeface="Arial" panose="020B0604020202020204" pitchFamily="34" charset="0"/>
              </a:rPr>
              <a:t>position </a:t>
            </a:r>
            <a:r>
              <a:rPr lang="en-US" sz="2000" dirty="0">
                <a:solidFill>
                  <a:schemeClr val="tx1"/>
                </a:solidFill>
                <a:cs typeface="Arial" panose="020B0604020202020204" pitchFamily="34" charset="0"/>
              </a:rPr>
              <a:t>the </a:t>
            </a:r>
            <a:r>
              <a:rPr lang="en-US" sz="2000" dirty="0" smtClean="0">
                <a:solidFill>
                  <a:schemeClr val="tx1"/>
                </a:solidFill>
                <a:cs typeface="Arial" panose="020B0604020202020204" pitchFamily="34" charset="0"/>
              </a:rPr>
              <a:t>stretcher next to the victim. </a:t>
            </a:r>
          </a:p>
          <a:p>
            <a:pPr marL="457200" indent="-457200">
              <a:buFont typeface="+mj-lt"/>
              <a:buAutoNum type="arabicPeriod"/>
            </a:pPr>
            <a:r>
              <a:rPr lang="en-US" sz="2000" dirty="0" smtClean="0">
                <a:solidFill>
                  <a:schemeClr val="tx1"/>
                </a:solidFill>
                <a:cs typeface="Arial" panose="020B0604020202020204" pitchFamily="34" charset="0"/>
              </a:rPr>
              <a:t>The victim should be on their       back </a:t>
            </a:r>
            <a:r>
              <a:rPr lang="en-US" sz="2000" dirty="0">
                <a:solidFill>
                  <a:schemeClr val="tx1"/>
                </a:solidFill>
                <a:cs typeface="Arial" panose="020B0604020202020204" pitchFamily="34" charset="0"/>
              </a:rPr>
              <a:t>with </a:t>
            </a:r>
            <a:r>
              <a:rPr lang="en-US" sz="2000" dirty="0" smtClean="0">
                <a:solidFill>
                  <a:schemeClr val="tx1"/>
                </a:solidFill>
                <a:cs typeface="Arial" panose="020B0604020202020204" pitchFamily="34" charset="0"/>
              </a:rPr>
              <a:t>their </a:t>
            </a:r>
            <a:r>
              <a:rPr lang="en-US" sz="2000" dirty="0">
                <a:solidFill>
                  <a:schemeClr val="tx1"/>
                </a:solidFill>
                <a:cs typeface="Arial" panose="020B0604020202020204" pitchFamily="34" charset="0"/>
              </a:rPr>
              <a:t>arms at </a:t>
            </a:r>
            <a:r>
              <a:rPr lang="en-US" sz="2000" dirty="0" smtClean="0">
                <a:solidFill>
                  <a:schemeClr val="tx1"/>
                </a:solidFill>
                <a:cs typeface="Arial" panose="020B0604020202020204" pitchFamily="34" charset="0"/>
              </a:rPr>
              <a:t>their </a:t>
            </a:r>
            <a:r>
              <a:rPr lang="en-US" sz="2000" dirty="0">
                <a:solidFill>
                  <a:schemeClr val="tx1"/>
                </a:solidFill>
                <a:cs typeface="Arial" panose="020B0604020202020204" pitchFamily="34" charset="0"/>
              </a:rPr>
              <a:t>side. </a:t>
            </a:r>
            <a:endParaRPr lang="en-US" sz="2000" dirty="0" smtClean="0">
              <a:solidFill>
                <a:schemeClr val="tx1"/>
              </a:solidFill>
              <a:cs typeface="Arial" panose="020B0604020202020204" pitchFamily="34" charset="0"/>
            </a:endParaRPr>
          </a:p>
          <a:p>
            <a:pPr marL="457200" indent="-457200">
              <a:buFont typeface="+mj-lt"/>
              <a:buAutoNum type="arabicPeriod"/>
            </a:pPr>
            <a:r>
              <a:rPr lang="en-US" sz="2000" b="1" dirty="0" smtClean="0">
                <a:solidFill>
                  <a:schemeClr val="tx1"/>
                </a:solidFill>
                <a:cs typeface="Arial" panose="020B0604020202020204" pitchFamily="34" charset="0"/>
              </a:rPr>
              <a:t>Support </a:t>
            </a:r>
            <a:r>
              <a:rPr lang="en-US" sz="2000" b="1" dirty="0">
                <a:solidFill>
                  <a:schemeClr val="tx1"/>
                </a:solidFill>
                <a:cs typeface="Arial" panose="020B0604020202020204" pitchFamily="34" charset="0"/>
              </a:rPr>
              <a:t>the head in alignment with the spine throughout. </a:t>
            </a:r>
            <a:endParaRPr lang="en-US" sz="2000" b="1" dirty="0" smtClean="0">
              <a:solidFill>
                <a:schemeClr val="tx1"/>
              </a:solidFill>
              <a:cs typeface="Arial" panose="020B0604020202020204" pitchFamily="34" charset="0"/>
            </a:endParaRPr>
          </a:p>
          <a:p>
            <a:pPr marL="457200" indent="-457200">
              <a:buFont typeface="+mj-lt"/>
              <a:buAutoNum type="arabicPeriod"/>
            </a:pPr>
            <a:r>
              <a:rPr lang="en-US" sz="2000" dirty="0">
                <a:solidFill>
                  <a:schemeClr val="tx1"/>
                </a:solidFill>
                <a:cs typeface="Arial" panose="020B0604020202020204" pitchFamily="34" charset="0"/>
              </a:rPr>
              <a:t>Place the victims arms across </a:t>
            </a:r>
            <a:r>
              <a:rPr lang="en-US" sz="2000" dirty="0" smtClean="0">
                <a:solidFill>
                  <a:schemeClr val="tx1"/>
                </a:solidFill>
                <a:cs typeface="Arial" panose="020B0604020202020204" pitchFamily="34" charset="0"/>
              </a:rPr>
              <a:t>     their </a:t>
            </a:r>
            <a:r>
              <a:rPr lang="en-US" sz="2000" dirty="0">
                <a:solidFill>
                  <a:schemeClr val="tx1"/>
                </a:solidFill>
                <a:cs typeface="Arial" panose="020B0604020202020204" pitchFamily="34" charset="0"/>
              </a:rPr>
              <a:t>chest.</a:t>
            </a:r>
          </a:p>
          <a:p>
            <a:pPr marL="457200" indent="-457200">
              <a:buFont typeface="+mj-lt"/>
              <a:buAutoNum type="arabicPeriod"/>
            </a:pPr>
            <a:r>
              <a:rPr lang="en-US" sz="2000" dirty="0" smtClean="0">
                <a:solidFill>
                  <a:schemeClr val="tx1"/>
                </a:solidFill>
                <a:cs typeface="Arial" panose="020B0604020202020204" pitchFamily="34" charset="0"/>
              </a:rPr>
              <a:t>Logroll </a:t>
            </a:r>
            <a:r>
              <a:rPr lang="en-US" sz="2000" dirty="0">
                <a:solidFill>
                  <a:schemeClr val="tx1"/>
                </a:solidFill>
                <a:cs typeface="Arial" panose="020B0604020202020204" pitchFamily="34" charset="0"/>
              </a:rPr>
              <a:t>the patient on their </a:t>
            </a:r>
            <a:r>
              <a:rPr lang="en-US" sz="2000" dirty="0" smtClean="0">
                <a:solidFill>
                  <a:schemeClr val="tx1"/>
                </a:solidFill>
                <a:cs typeface="Arial" panose="020B0604020202020204" pitchFamily="34" charset="0"/>
              </a:rPr>
              <a:t>side.  Slide </a:t>
            </a:r>
            <a:r>
              <a:rPr lang="en-US" sz="2000" dirty="0">
                <a:solidFill>
                  <a:schemeClr val="tx1"/>
                </a:solidFill>
                <a:cs typeface="Arial" panose="020B0604020202020204" pitchFamily="34" charset="0"/>
              </a:rPr>
              <a:t>the stretcher underneath. </a:t>
            </a:r>
            <a:endParaRPr lang="en-US" sz="2000" dirty="0" smtClean="0">
              <a:solidFill>
                <a:schemeClr val="tx1"/>
              </a:solidFill>
              <a:cs typeface="Arial" panose="020B0604020202020204" pitchFamily="34" charset="0"/>
            </a:endParaRPr>
          </a:p>
          <a:p>
            <a:pPr marL="457200" indent="-457200">
              <a:buFont typeface="+mj-lt"/>
              <a:buAutoNum type="arabicPeriod"/>
            </a:pPr>
            <a:r>
              <a:rPr lang="en-US" sz="2000" dirty="0" smtClean="0">
                <a:solidFill>
                  <a:schemeClr val="tx1"/>
                </a:solidFill>
                <a:cs typeface="Arial" panose="020B0604020202020204" pitchFamily="34" charset="0"/>
              </a:rPr>
              <a:t>Roll the patient back onto the       stretcher.</a:t>
            </a:r>
            <a:endParaRPr lang="en-US" sz="2000" dirty="0">
              <a:solidFill>
                <a:schemeClr val="tx1"/>
              </a:solidFill>
              <a:cs typeface="Arial" panose="020B0604020202020204" pitchFamily="34" charset="0"/>
            </a:endParaRPr>
          </a:p>
        </p:txBody>
      </p:sp>
      <p:pic>
        <p:nvPicPr>
          <p:cNvPr id="6" name="Picture 5"/>
          <p:cNvPicPr>
            <a:picLocks noChangeAspect="1"/>
          </p:cNvPicPr>
          <p:nvPr/>
        </p:nvPicPr>
        <p:blipFill>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4495800" y="3810000"/>
            <a:ext cx="4540406" cy="2304256"/>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1550" y="1245096"/>
            <a:ext cx="2925433" cy="2564904"/>
          </a:xfrm>
          <a:prstGeom prst="rect">
            <a:avLst/>
          </a:prstGeom>
        </p:spPr>
      </p:pic>
    </p:spTree>
    <p:extLst>
      <p:ext uri="{BB962C8B-B14F-4D97-AF65-F5344CB8AC3E}">
        <p14:creationId xmlns:p14="http://schemas.microsoft.com/office/powerpoint/2010/main" val="5341745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a Heart Attack?</a:t>
            </a:r>
            <a:endParaRPr lang="en-US" dirty="0"/>
          </a:p>
        </p:txBody>
      </p:sp>
      <p:sp>
        <p:nvSpPr>
          <p:cNvPr id="4" name="Content Placeholder 3"/>
          <p:cNvSpPr>
            <a:spLocks noGrp="1"/>
          </p:cNvSpPr>
          <p:nvPr>
            <p:ph sz="half" idx="1"/>
          </p:nvPr>
        </p:nvSpPr>
        <p:spPr/>
        <p:txBody>
          <a:bodyPr>
            <a:normAutofit fontScale="92500"/>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Sudden reduced blood  flow to the heart muscle due to blockage of an artery.</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Signs and symptoms vary considerably.</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May have no signs or    symptoms before          collapsing suddenly or  victim may have mild    symptoms that come and go for hours or days prior to the attack.</a:t>
            </a:r>
            <a:endParaRPr lang="en-US" sz="2400" dirty="0">
              <a:solidFill>
                <a:schemeClr val="tx1"/>
              </a:solidFill>
              <a:cs typeface="Arial" panose="020B0604020202020204"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4400" y="2057400"/>
            <a:ext cx="4038600" cy="2744281"/>
          </a:xfrm>
          <a:prstGeom prst="rect">
            <a:avLst/>
          </a:prstGeom>
        </p:spPr>
      </p:pic>
    </p:spTree>
    <p:extLst>
      <p:ext uri="{BB962C8B-B14F-4D97-AF65-F5344CB8AC3E}">
        <p14:creationId xmlns:p14="http://schemas.microsoft.com/office/powerpoint/2010/main" val="42454540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lstStyle/>
          <a:p>
            <a:r>
              <a:rPr lang="en-US" dirty="0" smtClean="0"/>
              <a:t>Signs and Symptoms</a:t>
            </a:r>
            <a:endParaRPr lang="en-US" dirty="0"/>
          </a:p>
        </p:txBody>
      </p:sp>
      <p:pic>
        <p:nvPicPr>
          <p:cNvPr id="4" name="Content Placeholder 3"/>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143879" y="1447800"/>
            <a:ext cx="8936824" cy="5105399"/>
          </a:xfrm>
          <a:prstGeom prst="rect">
            <a:avLst/>
          </a:prstGeom>
        </p:spPr>
      </p:pic>
    </p:spTree>
    <p:extLst>
      <p:ext uri="{BB962C8B-B14F-4D97-AF65-F5344CB8AC3E}">
        <p14:creationId xmlns:p14="http://schemas.microsoft.com/office/powerpoint/2010/main" val="4630169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CPR for Adults and Children</a:t>
            </a:r>
            <a:endParaRPr lang="en-US" dirty="0"/>
          </a:p>
        </p:txBody>
      </p:sp>
      <p:pic>
        <p:nvPicPr>
          <p:cNvPr id="11" name="Content Placeholder 10"/>
          <p:cNvPicPr>
            <a:picLocks noGrp="1" noChangeAspect="1"/>
          </p:cNvPicPr>
          <p:nvPr>
            <p:ph idx="1"/>
          </p:nvPr>
        </p:nvPicPr>
        <p:blipFill>
          <a:blip r:embed="rId2">
            <a:clrChange>
              <a:clrFrom>
                <a:srgbClr val="000000"/>
              </a:clrFrom>
              <a:clrTo>
                <a:srgbClr val="000000">
                  <a:alpha val="0"/>
                </a:srgbClr>
              </a:clrTo>
            </a:clrChange>
          </a:blip>
          <a:stretch>
            <a:fillRect/>
          </a:stretch>
        </p:blipFill>
        <p:spPr>
          <a:xfrm>
            <a:off x="2492793" y="1935163"/>
            <a:ext cx="4158414" cy="4389437"/>
          </a:xfrm>
          <a:prstGeom prst="rect">
            <a:avLst/>
          </a:prstGeom>
        </p:spPr>
      </p:pic>
    </p:spTree>
    <p:extLst>
      <p:ext uri="{BB962C8B-B14F-4D97-AF65-F5344CB8AC3E}">
        <p14:creationId xmlns:p14="http://schemas.microsoft.com/office/powerpoint/2010/main" val="192972424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CPR Protocols</a:t>
            </a:r>
            <a:endParaRPr lang="en-US" dirty="0"/>
          </a:p>
        </p:txBody>
      </p:sp>
      <p:sp>
        <p:nvSpPr>
          <p:cNvPr id="4" name="Content Placeholder 3"/>
          <p:cNvSpPr>
            <a:spLocks noGrp="1"/>
          </p:cNvSpPr>
          <p:nvPr>
            <p:ph idx="1"/>
          </p:nvPr>
        </p:nvSpPr>
        <p:spPr/>
        <p:txBody>
          <a:bodyPr/>
          <a:lstStyle/>
          <a:p>
            <a:pPr marL="342900" indent="-342900">
              <a:buFont typeface="Arial" panose="020B0604020202020204" pitchFamily="34" charset="0"/>
              <a:buChar char="•"/>
            </a:pPr>
            <a:r>
              <a:rPr lang="en-US" sz="2400" dirty="0">
                <a:solidFill>
                  <a:schemeClr val="tx1"/>
                </a:solidFill>
                <a:cs typeface="Arial" panose="020B0604020202020204" pitchFamily="34" charset="0"/>
              </a:rPr>
              <a:t>The A‐B‐C order for CPR (</a:t>
            </a:r>
            <a:r>
              <a:rPr lang="en-US" sz="2400" dirty="0" smtClean="0">
                <a:solidFill>
                  <a:schemeClr val="tx1"/>
                </a:solidFill>
                <a:cs typeface="Arial" panose="020B0604020202020204" pitchFamily="34" charset="0"/>
              </a:rPr>
              <a:t>Airway‐Breathing‐Circulation</a:t>
            </a:r>
            <a:r>
              <a:rPr lang="en-US" sz="2400" dirty="0">
                <a:solidFill>
                  <a:schemeClr val="tx1"/>
                </a:solidFill>
                <a:cs typeface="Arial" panose="020B0604020202020204" pitchFamily="34" charset="0"/>
              </a:rPr>
              <a:t>) has been changed to </a:t>
            </a:r>
            <a:r>
              <a:rPr lang="en-US" sz="2400" dirty="0" smtClean="0">
                <a:solidFill>
                  <a:schemeClr val="tx1"/>
                </a:solidFill>
                <a:cs typeface="Arial" panose="020B0604020202020204" pitchFamily="34" charset="0"/>
              </a:rPr>
              <a:t>C‐A‐B (Compressions‐Airway‐     Breathing).</a:t>
            </a:r>
            <a:endParaRPr lang="en-US" sz="2400" dirty="0">
              <a:solidFill>
                <a:schemeClr val="tx1"/>
              </a:solidFill>
              <a:cs typeface="Arial" panose="020B0604020202020204" pitchFamily="34" charset="0"/>
            </a:endParaRPr>
          </a:p>
          <a:p>
            <a:pPr marL="342900" indent="-342900">
              <a:buFont typeface="Arial" panose="020B0604020202020204" pitchFamily="34" charset="0"/>
              <a:buChar char="•"/>
            </a:pPr>
            <a:r>
              <a:rPr lang="en-US" sz="2400" dirty="0">
                <a:solidFill>
                  <a:schemeClr val="tx1"/>
                </a:solidFill>
                <a:cs typeface="Arial" panose="020B0604020202020204" pitchFamily="34" charset="0"/>
              </a:rPr>
              <a:t>This is based on medical research that </a:t>
            </a:r>
            <a:r>
              <a:rPr lang="en-US" sz="2400" dirty="0" smtClean="0">
                <a:solidFill>
                  <a:schemeClr val="tx1"/>
                </a:solidFill>
                <a:cs typeface="Arial" panose="020B0604020202020204" pitchFamily="34" charset="0"/>
              </a:rPr>
              <a:t>shows CPR </a:t>
            </a:r>
            <a:r>
              <a:rPr lang="en-US" sz="2400" dirty="0">
                <a:solidFill>
                  <a:schemeClr val="tx1"/>
                </a:solidFill>
                <a:cs typeface="Arial" panose="020B0604020202020204" pitchFamily="34" charset="0"/>
              </a:rPr>
              <a:t>is </a:t>
            </a:r>
            <a:r>
              <a:rPr lang="en-US" sz="2400" dirty="0" smtClean="0">
                <a:solidFill>
                  <a:schemeClr val="tx1"/>
                </a:solidFill>
                <a:cs typeface="Arial" panose="020B0604020202020204" pitchFamily="34" charset="0"/>
              </a:rPr>
              <a:t> more </a:t>
            </a:r>
            <a:r>
              <a:rPr lang="en-US" sz="2400" dirty="0">
                <a:solidFill>
                  <a:schemeClr val="tx1"/>
                </a:solidFill>
                <a:cs typeface="Arial" panose="020B0604020202020204" pitchFamily="34" charset="0"/>
              </a:rPr>
              <a:t>effective if done first </a:t>
            </a:r>
            <a:r>
              <a:rPr lang="en-US" sz="2400" dirty="0" smtClean="0">
                <a:solidFill>
                  <a:schemeClr val="tx1"/>
                </a:solidFill>
                <a:cs typeface="Arial" panose="020B0604020202020204" pitchFamily="34" charset="0"/>
              </a:rPr>
              <a:t>and promptly</a:t>
            </a:r>
            <a:r>
              <a:rPr lang="en-US" sz="2400" dirty="0">
                <a:solidFill>
                  <a:schemeClr val="tx1"/>
                </a:solidFill>
                <a:cs typeface="Arial" panose="020B0604020202020204" pitchFamily="34" charset="0"/>
              </a:rPr>
              <a:t>.</a:t>
            </a:r>
          </a:p>
          <a:p>
            <a:pPr marL="342900" indent="-342900">
              <a:buFont typeface="Arial" panose="020B0604020202020204" pitchFamily="34" charset="0"/>
              <a:buChar char="•"/>
            </a:pPr>
            <a:r>
              <a:rPr lang="en-US" sz="2400" dirty="0">
                <a:solidFill>
                  <a:schemeClr val="tx1"/>
                </a:solidFill>
                <a:cs typeface="Arial" panose="020B0604020202020204" pitchFamily="34" charset="0"/>
              </a:rPr>
              <a:t>Volunteers will no longer check for a pulse </a:t>
            </a:r>
            <a:r>
              <a:rPr lang="en-US" sz="2400" dirty="0" smtClean="0">
                <a:solidFill>
                  <a:schemeClr val="tx1"/>
                </a:solidFill>
                <a:cs typeface="Arial" panose="020B0604020202020204" pitchFamily="34" charset="0"/>
              </a:rPr>
              <a:t>or                 Look‐Listen‐Feel </a:t>
            </a:r>
            <a:r>
              <a:rPr lang="en-US" sz="2400" dirty="0">
                <a:solidFill>
                  <a:schemeClr val="tx1"/>
                </a:solidFill>
                <a:cs typeface="Arial" panose="020B0604020202020204" pitchFamily="34" charset="0"/>
              </a:rPr>
              <a:t>for </a:t>
            </a:r>
            <a:r>
              <a:rPr lang="en-US" sz="2400" dirty="0" smtClean="0">
                <a:solidFill>
                  <a:schemeClr val="tx1"/>
                </a:solidFill>
                <a:cs typeface="Arial" panose="020B0604020202020204" pitchFamily="34" charset="0"/>
              </a:rPr>
              <a:t>breathing.</a:t>
            </a:r>
            <a:endParaRPr lang="en-US" sz="2400" dirty="0">
              <a:solidFill>
                <a:schemeClr val="tx1"/>
              </a:solidFill>
              <a:cs typeface="Arial" panose="020B0604020202020204" pitchFamily="34" charset="0"/>
            </a:endParaRPr>
          </a:p>
        </p:txBody>
      </p:sp>
    </p:spTree>
    <p:extLst>
      <p:ext uri="{BB962C8B-B14F-4D97-AF65-F5344CB8AC3E}">
        <p14:creationId xmlns:p14="http://schemas.microsoft.com/office/powerpoint/2010/main" val="22945587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CPR Protocols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solidFill>
                  <a:schemeClr val="tx1"/>
                </a:solidFill>
                <a:cs typeface="Arial" panose="020B0604020202020204" pitchFamily="34" charset="0"/>
              </a:rPr>
              <a:t>Are you OK? – Check responsiveness.</a:t>
            </a:r>
          </a:p>
          <a:p>
            <a:pPr marL="457200" indent="-457200">
              <a:buFont typeface="+mj-lt"/>
              <a:buAutoNum type="arabicPeriod"/>
            </a:pPr>
            <a:r>
              <a:rPr lang="en-US" sz="2400" dirty="0" smtClean="0">
                <a:solidFill>
                  <a:schemeClr val="tx1"/>
                </a:solidFill>
                <a:cs typeface="Arial" panose="020B0604020202020204" pitchFamily="34" charset="0"/>
              </a:rPr>
              <a:t>Unresponsive? Assess breathing by looking at the victim  (DO NOT open airway yet by tilting head…DO NOT Look-Listen-Feel).</a:t>
            </a:r>
          </a:p>
          <a:p>
            <a:pPr marL="457200" indent="-457200">
              <a:buFont typeface="+mj-lt"/>
              <a:buAutoNum type="arabicPeriod"/>
            </a:pPr>
            <a:r>
              <a:rPr lang="en-US" sz="2400" dirty="0" smtClean="0">
                <a:solidFill>
                  <a:schemeClr val="tx1"/>
                </a:solidFill>
                <a:cs typeface="Arial" panose="020B0604020202020204" pitchFamily="34" charset="0"/>
              </a:rPr>
              <a:t>Not breathing? Call 911 and send for AED if available.</a:t>
            </a:r>
          </a:p>
          <a:p>
            <a:pPr marL="457200" indent="-457200">
              <a:buFont typeface="+mj-lt"/>
              <a:buAutoNum type="arabicPeriod"/>
            </a:pPr>
            <a:r>
              <a:rPr lang="en-US" sz="2400" dirty="0" smtClean="0">
                <a:solidFill>
                  <a:schemeClr val="tx1"/>
                </a:solidFill>
                <a:cs typeface="Arial" panose="020B0604020202020204" pitchFamily="34" charset="0"/>
              </a:rPr>
              <a:t>Start with 30 compressions and then two breaths.</a:t>
            </a:r>
          </a:p>
          <a:p>
            <a:pPr marL="457200" indent="-457200">
              <a:buFont typeface="+mj-lt"/>
              <a:buAutoNum type="arabicPeriod"/>
            </a:pPr>
            <a:r>
              <a:rPr lang="en-US" sz="2400" dirty="0" smtClean="0">
                <a:solidFill>
                  <a:schemeClr val="tx1"/>
                </a:solidFill>
                <a:cs typeface="Arial" panose="020B0604020202020204" pitchFamily="34" charset="0"/>
              </a:rPr>
              <a:t>Continue with CPR – 30 compressions, then 2 breaths.</a:t>
            </a:r>
            <a:endParaRPr lang="en-US" sz="2400" dirty="0">
              <a:solidFill>
                <a:schemeClr val="tx1"/>
              </a:solidFill>
              <a:cs typeface="Arial" panose="020B0604020202020204" pitchFamily="34" charset="0"/>
            </a:endParaRPr>
          </a:p>
        </p:txBody>
      </p:sp>
    </p:spTree>
    <p:extLst>
      <p:ext uri="{BB962C8B-B14F-4D97-AF65-F5344CB8AC3E}">
        <p14:creationId xmlns:p14="http://schemas.microsoft.com/office/powerpoint/2010/main" val="38790658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CPR Technique</a:t>
            </a:r>
            <a:endParaRPr lang="en-US" dirty="0"/>
          </a:p>
        </p:txBody>
      </p:sp>
      <p:sp>
        <p:nvSpPr>
          <p:cNvPr id="6" name="Content Placeholder 5"/>
          <p:cNvSpPr>
            <a:spLocks noGrp="1"/>
          </p:cNvSpPr>
          <p:nvPr>
            <p:ph sz="half" idx="1"/>
          </p:nvPr>
        </p:nvSpPr>
        <p:spPr/>
        <p:txBody>
          <a:bodyPr/>
          <a:lstStyle/>
          <a:p>
            <a:pPr marL="342900" indent="-342900">
              <a:buFont typeface="+mj-lt"/>
              <a:buAutoNum type="arabicPeriod"/>
            </a:pPr>
            <a:r>
              <a:rPr lang="en-US" sz="2400" dirty="0">
                <a:solidFill>
                  <a:schemeClr val="tx1"/>
                </a:solidFill>
                <a:cs typeface="Arial" panose="020B0604020202020204" pitchFamily="34" charset="0"/>
              </a:rPr>
              <a:t>Position on their </a:t>
            </a:r>
            <a:r>
              <a:rPr lang="en-US" sz="2400" dirty="0" smtClean="0">
                <a:solidFill>
                  <a:schemeClr val="tx1"/>
                </a:solidFill>
                <a:cs typeface="Arial" panose="020B0604020202020204" pitchFamily="34" charset="0"/>
              </a:rPr>
              <a:t>back.</a:t>
            </a:r>
            <a:endParaRPr lang="en-US" sz="2400" dirty="0">
              <a:solidFill>
                <a:schemeClr val="tx1"/>
              </a:solidFill>
              <a:cs typeface="Arial" panose="020B0604020202020204" pitchFamily="34" charset="0"/>
            </a:endParaRPr>
          </a:p>
          <a:p>
            <a:pPr marL="342900" indent="-342900">
              <a:buFont typeface="+mj-lt"/>
              <a:buAutoNum type="arabicPeriod"/>
            </a:pPr>
            <a:r>
              <a:rPr lang="en-US" sz="2400" dirty="0">
                <a:solidFill>
                  <a:schemeClr val="tx1"/>
                </a:solidFill>
                <a:cs typeface="Arial" panose="020B0604020202020204" pitchFamily="34" charset="0"/>
              </a:rPr>
              <a:t>If victim appears to be not </a:t>
            </a:r>
            <a:r>
              <a:rPr lang="en-US" sz="2400" dirty="0" smtClean="0">
                <a:solidFill>
                  <a:schemeClr val="tx1"/>
                </a:solidFill>
                <a:cs typeface="Arial" panose="020B0604020202020204" pitchFamily="34" charset="0"/>
              </a:rPr>
              <a:t>   breathing </a:t>
            </a:r>
            <a:r>
              <a:rPr lang="en-US" sz="2400" dirty="0">
                <a:solidFill>
                  <a:schemeClr val="tx1"/>
                </a:solidFill>
                <a:cs typeface="Arial" panose="020B0604020202020204" pitchFamily="34" charset="0"/>
              </a:rPr>
              <a:t>or is gasping call </a:t>
            </a:r>
            <a:r>
              <a:rPr lang="en-US" sz="2400" dirty="0" smtClean="0">
                <a:solidFill>
                  <a:schemeClr val="tx1"/>
                </a:solidFill>
                <a:cs typeface="Arial" panose="020B0604020202020204" pitchFamily="34" charset="0"/>
              </a:rPr>
              <a:t> 911</a:t>
            </a:r>
            <a:r>
              <a:rPr lang="en-US" sz="2400" dirty="0">
                <a:solidFill>
                  <a:schemeClr val="tx1"/>
                </a:solidFill>
                <a:cs typeface="Arial" panose="020B0604020202020204" pitchFamily="34" charset="0"/>
              </a:rPr>
              <a:t>, get AED, and start </a:t>
            </a:r>
            <a:r>
              <a:rPr lang="en-US" sz="2400" dirty="0" smtClean="0">
                <a:solidFill>
                  <a:schemeClr val="tx1"/>
                </a:solidFill>
                <a:cs typeface="Arial" panose="020B0604020202020204" pitchFamily="34" charset="0"/>
              </a:rPr>
              <a:t>    CPR.</a:t>
            </a:r>
            <a:endParaRPr lang="en-US" sz="2400" dirty="0">
              <a:solidFill>
                <a:schemeClr val="tx1"/>
              </a:solidFill>
              <a:cs typeface="Arial" panose="020B0604020202020204" pitchFamily="34" charset="0"/>
            </a:endParaRPr>
          </a:p>
          <a:p>
            <a:pPr marL="342900" indent="-342900">
              <a:buFont typeface="+mj-lt"/>
              <a:buAutoNum type="arabicPeriod"/>
            </a:pPr>
            <a:r>
              <a:rPr lang="en-US" sz="2400" dirty="0">
                <a:solidFill>
                  <a:schemeClr val="tx1"/>
                </a:solidFill>
                <a:cs typeface="Arial" panose="020B0604020202020204" pitchFamily="34" charset="0"/>
              </a:rPr>
              <a:t>Use a barrier device if you </a:t>
            </a:r>
            <a:r>
              <a:rPr lang="en-US" sz="2400" dirty="0" smtClean="0">
                <a:solidFill>
                  <a:schemeClr val="tx1"/>
                </a:solidFill>
                <a:cs typeface="Arial" panose="020B0604020202020204" pitchFamily="34" charset="0"/>
              </a:rPr>
              <a:t>   have one.</a:t>
            </a:r>
            <a:endParaRPr lang="en-US" sz="2400" dirty="0">
              <a:solidFill>
                <a:schemeClr val="tx1"/>
              </a:solidFill>
              <a:cs typeface="Arial" panose="020B0604020202020204" pitchFamily="34" charset="0"/>
            </a:endParaRP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76503" y="2057400"/>
            <a:ext cx="4038600" cy="3028950"/>
          </a:xfrm>
        </p:spPr>
      </p:pic>
    </p:spTree>
    <p:extLst>
      <p:ext uri="{BB962C8B-B14F-4D97-AF65-F5344CB8AC3E}">
        <p14:creationId xmlns:p14="http://schemas.microsoft.com/office/powerpoint/2010/main" val="6733472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CPR Technique</a:t>
            </a:r>
          </a:p>
        </p:txBody>
      </p:sp>
      <p:sp>
        <p:nvSpPr>
          <p:cNvPr id="18" name="Content Placeholder 17"/>
          <p:cNvSpPr>
            <a:spLocks noGrp="1"/>
          </p:cNvSpPr>
          <p:nvPr>
            <p:ph idx="4294967295"/>
          </p:nvPr>
        </p:nvSpPr>
        <p:spPr>
          <a:xfrm>
            <a:off x="5965825" y="3429000"/>
            <a:ext cx="3178175" cy="460375"/>
          </a:xfrm>
        </p:spPr>
        <p:txBody>
          <a:bodyPr>
            <a:normAutofit fontScale="92500" lnSpcReduction="10000"/>
          </a:bodyPr>
          <a:lstStyle/>
          <a:p>
            <a:pPr marL="0" indent="0">
              <a:buNone/>
            </a:pPr>
            <a:r>
              <a:rPr lang="en-US" sz="2800" b="1" dirty="0" smtClean="0">
                <a:solidFill>
                  <a:srgbClr val="FF0000"/>
                </a:solidFill>
                <a:cs typeface="Arial" panose="020B0604020202020204" pitchFamily="34" charset="0"/>
              </a:rPr>
              <a:t>30 compressions</a:t>
            </a:r>
            <a:endParaRPr lang="en-US" sz="2800" b="1" dirty="0">
              <a:solidFill>
                <a:srgbClr val="FF0000"/>
              </a:solidFill>
              <a:cs typeface="Arial" panose="020B0604020202020204" pitchFamily="34"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49265"/>
            <a:ext cx="5256584" cy="4205267"/>
          </a:xfrm>
          <a:prstGeom prst="rect">
            <a:avLst/>
          </a:prstGeom>
        </p:spPr>
      </p:pic>
    </p:spTree>
    <p:extLst>
      <p:ext uri="{BB962C8B-B14F-4D97-AF65-F5344CB8AC3E}">
        <p14:creationId xmlns:p14="http://schemas.microsoft.com/office/powerpoint/2010/main" val="891638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897" y="228600"/>
            <a:ext cx="8229600" cy="1143000"/>
          </a:xfrm>
        </p:spPr>
        <p:txBody>
          <a:bodyPr>
            <a:normAutofit/>
          </a:bodyPr>
          <a:lstStyle/>
          <a:p>
            <a:r>
              <a:rPr lang="en-US" dirty="0" smtClean="0"/>
              <a:t>Preventing Blisters</a:t>
            </a:r>
            <a:endParaRPr lang="en-US" dirty="0"/>
          </a:p>
        </p:txBody>
      </p:sp>
      <p:sp>
        <p:nvSpPr>
          <p:cNvPr id="3" name="Content Placeholder 2"/>
          <p:cNvSpPr>
            <a:spLocks noGrp="1"/>
          </p:cNvSpPr>
          <p:nvPr>
            <p:ph sz="half" idx="1"/>
          </p:nvPr>
        </p:nvSpPr>
        <p:spPr>
          <a:xfrm>
            <a:off x="428897" y="5486401"/>
            <a:ext cx="8458200" cy="1371599"/>
          </a:xfrm>
        </p:spPr>
        <p:txBody>
          <a:bodyPr>
            <a:normAutofit fontScale="92500"/>
          </a:bodyPr>
          <a:lstStyle/>
          <a:p>
            <a:r>
              <a:rPr lang="en-US" dirty="0" smtClean="0"/>
              <a:t>Friction can also be reduced by wearing two pairs of socks.</a:t>
            </a:r>
          </a:p>
          <a:p>
            <a:r>
              <a:rPr lang="en-US" dirty="0" smtClean="0"/>
              <a:t>Place Moleskin on sensitive areas were the friction may occur.</a:t>
            </a:r>
          </a:p>
          <a:p>
            <a:endParaRPr lang="en-US" dirty="0" smtClean="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0" y="1371600"/>
            <a:ext cx="6096000" cy="4064000"/>
          </a:xfrm>
          <a:prstGeom prst="rect">
            <a:avLst/>
          </a:prstGeom>
        </p:spPr>
      </p:pic>
      <p:sp>
        <p:nvSpPr>
          <p:cNvPr id="7" name="Slide Number Placeholder 6"/>
          <p:cNvSpPr>
            <a:spLocks noGrp="1"/>
          </p:cNvSpPr>
          <p:nvPr>
            <p:ph type="sldNum" sz="quarter" idx="12"/>
          </p:nvPr>
        </p:nvSpPr>
        <p:spPr/>
        <p:txBody>
          <a:bodyPr/>
          <a:lstStyle/>
          <a:p>
            <a:fld id="{8C9E1820-E9B2-42D1-9078-7F6EB35AD6D1}" type="slidenum">
              <a:rPr lang="en-US" smtClean="0"/>
              <a:pPr/>
              <a:t>11</a:t>
            </a:fld>
            <a:endParaRPr lang="en-US" dirty="0"/>
          </a:p>
        </p:txBody>
      </p:sp>
    </p:spTree>
    <p:extLst>
      <p:ext uri="{BB962C8B-B14F-4D97-AF65-F5344CB8AC3E}">
        <p14:creationId xmlns:p14="http://schemas.microsoft.com/office/powerpoint/2010/main" val="52838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CPR Technique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904" y="2530497"/>
            <a:ext cx="6300192" cy="3193013"/>
          </a:xfrm>
          <a:prstGeom prst="rect">
            <a:avLst/>
          </a:prstGeom>
        </p:spPr>
      </p:pic>
      <p:sp>
        <p:nvSpPr>
          <p:cNvPr id="10" name="TextBox 9"/>
          <p:cNvSpPr txBox="1"/>
          <p:nvPr/>
        </p:nvSpPr>
        <p:spPr>
          <a:xfrm>
            <a:off x="3275856" y="1963403"/>
            <a:ext cx="2592288"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Open the airway</a:t>
            </a:r>
            <a:endParaRPr lang="en-US" sz="2400" b="1" dirty="0">
              <a:latin typeface="Arial" panose="020B0604020202020204" pitchFamily="34" charset="0"/>
              <a:cs typeface="Arial" panose="020B0604020202020204" pitchFamily="34" charset="0"/>
            </a:endParaRPr>
          </a:p>
        </p:txBody>
      </p:sp>
      <p:sp>
        <p:nvSpPr>
          <p:cNvPr id="11" name="TextBox 10"/>
          <p:cNvSpPr txBox="1"/>
          <p:nvPr/>
        </p:nvSpPr>
        <p:spPr>
          <a:xfrm>
            <a:off x="1907704" y="5867400"/>
            <a:ext cx="5328592"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Use the head-tilt-chin-lift technique</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6453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Rescue Breathing</a:t>
            </a:r>
            <a:endParaRPr lang="en-US" dirty="0"/>
          </a:p>
        </p:txBody>
      </p:sp>
      <p:sp>
        <p:nvSpPr>
          <p:cNvPr id="7" name="Content Placeholder 6"/>
          <p:cNvSpPr>
            <a:spLocks noGrp="1"/>
          </p:cNvSpPr>
          <p:nvPr>
            <p:ph idx="4294967295"/>
          </p:nvPr>
        </p:nvSpPr>
        <p:spPr>
          <a:xfrm>
            <a:off x="0" y="2103056"/>
            <a:ext cx="9144000" cy="460375"/>
          </a:xfrm>
        </p:spPr>
        <p:txBody>
          <a:bodyPr>
            <a:normAutofit fontScale="92500" lnSpcReduction="10000"/>
          </a:bodyPr>
          <a:lstStyle/>
          <a:p>
            <a:pPr marL="0" indent="0" algn="ctr">
              <a:buNone/>
            </a:pPr>
            <a:r>
              <a:rPr lang="en-US" sz="2800" b="1" dirty="0" smtClean="0">
                <a:solidFill>
                  <a:schemeClr val="tx1"/>
                </a:solidFill>
                <a:cs typeface="Arial" panose="020B0604020202020204" pitchFamily="34" charset="0"/>
              </a:rPr>
              <a:t>Two breaths</a:t>
            </a:r>
            <a:endParaRPr lang="en-US" sz="2800" b="1" dirty="0">
              <a:solidFill>
                <a:schemeClr val="tx1"/>
              </a:solidFill>
              <a:cs typeface="Arial" panose="020B0604020202020204" pitchFamily="34" charset="0"/>
            </a:endParaRPr>
          </a:p>
        </p:txBody>
      </p:sp>
      <p:pic>
        <p:nvPicPr>
          <p:cNvPr id="9"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38400" y="2819400"/>
            <a:ext cx="4800600" cy="3600450"/>
          </a:xfrm>
        </p:spPr>
      </p:pic>
    </p:spTree>
    <p:extLst>
      <p:ext uri="{BB962C8B-B14F-4D97-AF65-F5344CB8AC3E}">
        <p14:creationId xmlns:p14="http://schemas.microsoft.com/office/powerpoint/2010/main" val="295794731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70548"/>
          </a:xfrm>
          <a:prstGeom prst="rect">
            <a:avLst/>
          </a:prstGeom>
        </p:spPr>
      </p:pic>
      <p:sp>
        <p:nvSpPr>
          <p:cNvPr id="3" name="object 3"/>
          <p:cNvSpPr/>
          <p:nvPr/>
        </p:nvSpPr>
        <p:spPr>
          <a:xfrm>
            <a:off x="1835696" y="116632"/>
            <a:ext cx="3528392" cy="1323528"/>
          </a:xfrm>
          <a:custGeom>
            <a:avLst/>
            <a:gdLst/>
            <a:ahLst/>
            <a:cxnLst/>
            <a:rect l="l" t="t" r="r" b="b"/>
            <a:pathLst>
              <a:path w="5054600" h="1625600">
                <a:moveTo>
                  <a:pt x="5054600" y="747522"/>
                </a:moveTo>
                <a:lnTo>
                  <a:pt x="5041900" y="726186"/>
                </a:lnTo>
                <a:lnTo>
                  <a:pt x="5029200" y="684161"/>
                </a:lnTo>
                <a:lnTo>
                  <a:pt x="5003800" y="643991"/>
                </a:lnTo>
                <a:lnTo>
                  <a:pt x="4978400" y="605688"/>
                </a:lnTo>
                <a:lnTo>
                  <a:pt x="4940300" y="569264"/>
                </a:lnTo>
                <a:lnTo>
                  <a:pt x="4902200" y="534695"/>
                </a:lnTo>
                <a:lnTo>
                  <a:pt x="4864100" y="501992"/>
                </a:lnTo>
                <a:lnTo>
                  <a:pt x="4826000" y="471157"/>
                </a:lnTo>
                <a:lnTo>
                  <a:pt x="4787900" y="442201"/>
                </a:lnTo>
                <a:lnTo>
                  <a:pt x="4737100" y="415112"/>
                </a:lnTo>
                <a:lnTo>
                  <a:pt x="4686300" y="389890"/>
                </a:lnTo>
                <a:lnTo>
                  <a:pt x="4648200" y="366534"/>
                </a:lnTo>
                <a:lnTo>
                  <a:pt x="4597400" y="345059"/>
                </a:lnTo>
                <a:lnTo>
                  <a:pt x="4559300" y="325450"/>
                </a:lnTo>
                <a:lnTo>
                  <a:pt x="4508500" y="307708"/>
                </a:lnTo>
                <a:lnTo>
                  <a:pt x="4470400" y="291846"/>
                </a:lnTo>
                <a:lnTo>
                  <a:pt x="4394200" y="262890"/>
                </a:lnTo>
                <a:lnTo>
                  <a:pt x="4343400" y="246875"/>
                </a:lnTo>
                <a:lnTo>
                  <a:pt x="4292600" y="231482"/>
                </a:lnTo>
                <a:lnTo>
                  <a:pt x="4254500" y="216700"/>
                </a:lnTo>
                <a:lnTo>
                  <a:pt x="4203700" y="202526"/>
                </a:lnTo>
                <a:lnTo>
                  <a:pt x="4152900" y="188950"/>
                </a:lnTo>
                <a:lnTo>
                  <a:pt x="4102100" y="175958"/>
                </a:lnTo>
                <a:lnTo>
                  <a:pt x="4051300" y="163525"/>
                </a:lnTo>
                <a:lnTo>
                  <a:pt x="4000500" y="151650"/>
                </a:lnTo>
                <a:lnTo>
                  <a:pt x="3949700" y="140335"/>
                </a:lnTo>
                <a:lnTo>
                  <a:pt x="3898900" y="129540"/>
                </a:lnTo>
                <a:lnTo>
                  <a:pt x="3848100" y="119278"/>
                </a:lnTo>
                <a:lnTo>
                  <a:pt x="3797300" y="109512"/>
                </a:lnTo>
                <a:lnTo>
                  <a:pt x="3746500" y="100266"/>
                </a:lnTo>
                <a:lnTo>
                  <a:pt x="3695700" y="91490"/>
                </a:lnTo>
                <a:lnTo>
                  <a:pt x="3644900" y="83197"/>
                </a:lnTo>
                <a:lnTo>
                  <a:pt x="3594100" y="75374"/>
                </a:lnTo>
                <a:lnTo>
                  <a:pt x="3543300" y="67995"/>
                </a:lnTo>
                <a:lnTo>
                  <a:pt x="3492500" y="61061"/>
                </a:lnTo>
                <a:lnTo>
                  <a:pt x="3441700" y="54559"/>
                </a:lnTo>
                <a:lnTo>
                  <a:pt x="3390900" y="48475"/>
                </a:lnTo>
                <a:lnTo>
                  <a:pt x="3340100" y="42799"/>
                </a:lnTo>
                <a:lnTo>
                  <a:pt x="3289300" y="37515"/>
                </a:lnTo>
                <a:lnTo>
                  <a:pt x="3238500" y="32613"/>
                </a:lnTo>
                <a:lnTo>
                  <a:pt x="3187700" y="28079"/>
                </a:lnTo>
                <a:lnTo>
                  <a:pt x="3136900" y="23914"/>
                </a:lnTo>
                <a:lnTo>
                  <a:pt x="3086100" y="20091"/>
                </a:lnTo>
                <a:lnTo>
                  <a:pt x="3035300" y="16611"/>
                </a:lnTo>
                <a:lnTo>
                  <a:pt x="2984500" y="13449"/>
                </a:lnTo>
                <a:lnTo>
                  <a:pt x="2933700" y="10591"/>
                </a:lnTo>
                <a:lnTo>
                  <a:pt x="2882900" y="8051"/>
                </a:lnTo>
                <a:lnTo>
                  <a:pt x="2832100" y="5791"/>
                </a:lnTo>
                <a:lnTo>
                  <a:pt x="2781300" y="3810"/>
                </a:lnTo>
                <a:lnTo>
                  <a:pt x="2654300" y="762"/>
                </a:lnTo>
                <a:lnTo>
                  <a:pt x="2527300" y="0"/>
                </a:lnTo>
                <a:lnTo>
                  <a:pt x="2400300" y="762"/>
                </a:lnTo>
                <a:lnTo>
                  <a:pt x="2273300" y="3810"/>
                </a:lnTo>
                <a:lnTo>
                  <a:pt x="2222500" y="5778"/>
                </a:lnTo>
                <a:lnTo>
                  <a:pt x="2171700" y="8026"/>
                </a:lnTo>
                <a:lnTo>
                  <a:pt x="2120900" y="10553"/>
                </a:lnTo>
                <a:lnTo>
                  <a:pt x="2070100" y="13373"/>
                </a:lnTo>
                <a:lnTo>
                  <a:pt x="2019300" y="16510"/>
                </a:lnTo>
                <a:lnTo>
                  <a:pt x="1968500" y="19964"/>
                </a:lnTo>
                <a:lnTo>
                  <a:pt x="1917700" y="23749"/>
                </a:lnTo>
                <a:lnTo>
                  <a:pt x="1866900" y="27889"/>
                </a:lnTo>
                <a:lnTo>
                  <a:pt x="1816100" y="32372"/>
                </a:lnTo>
                <a:lnTo>
                  <a:pt x="1765300" y="37223"/>
                </a:lnTo>
                <a:lnTo>
                  <a:pt x="1714500" y="42468"/>
                </a:lnTo>
                <a:lnTo>
                  <a:pt x="1663700" y="48094"/>
                </a:lnTo>
                <a:lnTo>
                  <a:pt x="1612900" y="54127"/>
                </a:lnTo>
                <a:lnTo>
                  <a:pt x="1562100" y="60566"/>
                </a:lnTo>
                <a:lnTo>
                  <a:pt x="1511300" y="67449"/>
                </a:lnTo>
                <a:lnTo>
                  <a:pt x="1460500" y="74752"/>
                </a:lnTo>
                <a:lnTo>
                  <a:pt x="1409700" y="82511"/>
                </a:lnTo>
                <a:lnTo>
                  <a:pt x="1358900" y="90741"/>
                </a:lnTo>
                <a:lnTo>
                  <a:pt x="1308100" y="99428"/>
                </a:lnTo>
                <a:lnTo>
                  <a:pt x="1257300" y="108610"/>
                </a:lnTo>
                <a:lnTo>
                  <a:pt x="1206500" y="118287"/>
                </a:lnTo>
                <a:lnTo>
                  <a:pt x="1155700" y="128473"/>
                </a:lnTo>
                <a:lnTo>
                  <a:pt x="1104900" y="139179"/>
                </a:lnTo>
                <a:lnTo>
                  <a:pt x="1054100" y="150406"/>
                </a:lnTo>
                <a:lnTo>
                  <a:pt x="1003300" y="162191"/>
                </a:lnTo>
                <a:lnTo>
                  <a:pt x="952500" y="174523"/>
                </a:lnTo>
                <a:lnTo>
                  <a:pt x="901700" y="187426"/>
                </a:lnTo>
                <a:lnTo>
                  <a:pt x="850900" y="200901"/>
                </a:lnTo>
                <a:lnTo>
                  <a:pt x="812800" y="214972"/>
                </a:lnTo>
                <a:lnTo>
                  <a:pt x="762000" y="229641"/>
                </a:lnTo>
                <a:lnTo>
                  <a:pt x="711200" y="244919"/>
                </a:lnTo>
                <a:lnTo>
                  <a:pt x="660400" y="260832"/>
                </a:lnTo>
                <a:lnTo>
                  <a:pt x="622300" y="277368"/>
                </a:lnTo>
                <a:lnTo>
                  <a:pt x="571500" y="291846"/>
                </a:lnTo>
                <a:lnTo>
                  <a:pt x="533400" y="307086"/>
                </a:lnTo>
                <a:lnTo>
                  <a:pt x="495300" y="324180"/>
                </a:lnTo>
                <a:lnTo>
                  <a:pt x="457200" y="343230"/>
                </a:lnTo>
                <a:lnTo>
                  <a:pt x="406400" y="364274"/>
                </a:lnTo>
                <a:lnTo>
                  <a:pt x="368300" y="387286"/>
                </a:lnTo>
                <a:lnTo>
                  <a:pt x="317500" y="412305"/>
                </a:lnTo>
                <a:lnTo>
                  <a:pt x="266700" y="439305"/>
                </a:lnTo>
                <a:lnTo>
                  <a:pt x="228600" y="468299"/>
                </a:lnTo>
                <a:lnTo>
                  <a:pt x="190500" y="499313"/>
                </a:lnTo>
                <a:lnTo>
                  <a:pt x="139700" y="532320"/>
                </a:lnTo>
                <a:lnTo>
                  <a:pt x="114300" y="567347"/>
                </a:lnTo>
                <a:lnTo>
                  <a:pt x="76200" y="604405"/>
                </a:lnTo>
                <a:lnTo>
                  <a:pt x="50800" y="643470"/>
                </a:lnTo>
                <a:lnTo>
                  <a:pt x="25400" y="684580"/>
                </a:lnTo>
                <a:lnTo>
                  <a:pt x="12700" y="727710"/>
                </a:lnTo>
                <a:lnTo>
                  <a:pt x="0" y="748284"/>
                </a:lnTo>
                <a:lnTo>
                  <a:pt x="0" y="877824"/>
                </a:lnTo>
                <a:lnTo>
                  <a:pt x="12700" y="898398"/>
                </a:lnTo>
                <a:lnTo>
                  <a:pt x="12700" y="919734"/>
                </a:lnTo>
                <a:lnTo>
                  <a:pt x="38100" y="958850"/>
                </a:lnTo>
                <a:lnTo>
                  <a:pt x="63500" y="996302"/>
                </a:lnTo>
                <a:lnTo>
                  <a:pt x="88900" y="1032078"/>
                </a:lnTo>
                <a:lnTo>
                  <a:pt x="114300" y="1066203"/>
                </a:lnTo>
                <a:lnTo>
                  <a:pt x="152400" y="1098677"/>
                </a:lnTo>
                <a:lnTo>
                  <a:pt x="190500" y="1129512"/>
                </a:lnTo>
                <a:lnTo>
                  <a:pt x="228600" y="1158684"/>
                </a:lnTo>
                <a:lnTo>
                  <a:pt x="266700" y="1186230"/>
                </a:lnTo>
                <a:lnTo>
                  <a:pt x="317500" y="1212126"/>
                </a:lnTo>
                <a:lnTo>
                  <a:pt x="355600" y="1236395"/>
                </a:lnTo>
                <a:lnTo>
                  <a:pt x="406400" y="1259039"/>
                </a:lnTo>
                <a:lnTo>
                  <a:pt x="444500" y="1280058"/>
                </a:lnTo>
                <a:lnTo>
                  <a:pt x="495300" y="1299464"/>
                </a:lnTo>
                <a:lnTo>
                  <a:pt x="533400" y="1317244"/>
                </a:lnTo>
                <a:lnTo>
                  <a:pt x="571500" y="1333423"/>
                </a:lnTo>
                <a:lnTo>
                  <a:pt x="622300" y="1347978"/>
                </a:lnTo>
                <a:lnTo>
                  <a:pt x="698500" y="1376934"/>
                </a:lnTo>
                <a:lnTo>
                  <a:pt x="749300" y="1391805"/>
                </a:lnTo>
                <a:lnTo>
                  <a:pt x="787400" y="1406131"/>
                </a:lnTo>
                <a:lnTo>
                  <a:pt x="838200" y="1419910"/>
                </a:lnTo>
                <a:lnTo>
                  <a:pt x="889000" y="1433156"/>
                </a:lnTo>
                <a:lnTo>
                  <a:pt x="939800" y="1445882"/>
                </a:lnTo>
                <a:lnTo>
                  <a:pt x="977900" y="1458099"/>
                </a:lnTo>
                <a:lnTo>
                  <a:pt x="1028700" y="1469796"/>
                </a:lnTo>
                <a:lnTo>
                  <a:pt x="1079500" y="1480997"/>
                </a:lnTo>
                <a:lnTo>
                  <a:pt x="1130300" y="1491716"/>
                </a:lnTo>
                <a:lnTo>
                  <a:pt x="1181100" y="1501940"/>
                </a:lnTo>
                <a:lnTo>
                  <a:pt x="1231900" y="1511693"/>
                </a:lnTo>
                <a:lnTo>
                  <a:pt x="1282700" y="1520990"/>
                </a:lnTo>
                <a:lnTo>
                  <a:pt x="1333500" y="1529816"/>
                </a:lnTo>
                <a:lnTo>
                  <a:pt x="1371600" y="1538198"/>
                </a:lnTo>
                <a:lnTo>
                  <a:pt x="1422400" y="1546136"/>
                </a:lnTo>
                <a:lnTo>
                  <a:pt x="1473200" y="1553629"/>
                </a:lnTo>
                <a:lnTo>
                  <a:pt x="1524000" y="1560715"/>
                </a:lnTo>
                <a:lnTo>
                  <a:pt x="1574800" y="1567370"/>
                </a:lnTo>
                <a:lnTo>
                  <a:pt x="1625600" y="1573618"/>
                </a:lnTo>
                <a:lnTo>
                  <a:pt x="1676400" y="1579473"/>
                </a:lnTo>
                <a:lnTo>
                  <a:pt x="1727200" y="1584921"/>
                </a:lnTo>
                <a:lnTo>
                  <a:pt x="1778000" y="1589989"/>
                </a:lnTo>
                <a:lnTo>
                  <a:pt x="1828800" y="1594688"/>
                </a:lnTo>
                <a:lnTo>
                  <a:pt x="1879600" y="1599006"/>
                </a:lnTo>
                <a:lnTo>
                  <a:pt x="1930400" y="1602968"/>
                </a:lnTo>
                <a:lnTo>
                  <a:pt x="1981200" y="1606588"/>
                </a:lnTo>
                <a:lnTo>
                  <a:pt x="2032000" y="1609852"/>
                </a:lnTo>
                <a:lnTo>
                  <a:pt x="2082800" y="1612773"/>
                </a:lnTo>
                <a:lnTo>
                  <a:pt x="2133600" y="1615376"/>
                </a:lnTo>
                <a:lnTo>
                  <a:pt x="2184400" y="1617662"/>
                </a:lnTo>
                <a:lnTo>
                  <a:pt x="2235200" y="1619631"/>
                </a:lnTo>
                <a:lnTo>
                  <a:pt x="2286000" y="1621294"/>
                </a:lnTo>
                <a:lnTo>
                  <a:pt x="2324100" y="1622666"/>
                </a:lnTo>
                <a:lnTo>
                  <a:pt x="2374900" y="1623745"/>
                </a:lnTo>
                <a:lnTo>
                  <a:pt x="2425700" y="1624545"/>
                </a:lnTo>
                <a:lnTo>
                  <a:pt x="2476500" y="1625079"/>
                </a:lnTo>
                <a:lnTo>
                  <a:pt x="2527300" y="1625346"/>
                </a:lnTo>
                <a:lnTo>
                  <a:pt x="2654300" y="1624584"/>
                </a:lnTo>
                <a:lnTo>
                  <a:pt x="2781300" y="1621536"/>
                </a:lnTo>
                <a:lnTo>
                  <a:pt x="2908300" y="1616202"/>
                </a:lnTo>
                <a:lnTo>
                  <a:pt x="3035300" y="1609344"/>
                </a:lnTo>
                <a:lnTo>
                  <a:pt x="3086100" y="1605749"/>
                </a:lnTo>
                <a:lnTo>
                  <a:pt x="3136900" y="1601863"/>
                </a:lnTo>
                <a:lnTo>
                  <a:pt x="3175000" y="1597685"/>
                </a:lnTo>
                <a:lnTo>
                  <a:pt x="3225800" y="1593202"/>
                </a:lnTo>
                <a:lnTo>
                  <a:pt x="3276600" y="1588389"/>
                </a:lnTo>
                <a:lnTo>
                  <a:pt x="3327400" y="1583232"/>
                </a:lnTo>
                <a:lnTo>
                  <a:pt x="3378200" y="1577721"/>
                </a:lnTo>
                <a:lnTo>
                  <a:pt x="3429000" y="1571840"/>
                </a:lnTo>
                <a:lnTo>
                  <a:pt x="3479800" y="1565579"/>
                </a:lnTo>
                <a:lnTo>
                  <a:pt x="3530600" y="1558899"/>
                </a:lnTo>
                <a:lnTo>
                  <a:pt x="3581400" y="1551825"/>
                </a:lnTo>
                <a:lnTo>
                  <a:pt x="3632200" y="1544307"/>
                </a:lnTo>
                <a:lnTo>
                  <a:pt x="3683000" y="1536344"/>
                </a:lnTo>
                <a:lnTo>
                  <a:pt x="3733800" y="1527924"/>
                </a:lnTo>
                <a:lnTo>
                  <a:pt x="3784600" y="1519034"/>
                </a:lnTo>
                <a:lnTo>
                  <a:pt x="3835400" y="1509636"/>
                </a:lnTo>
                <a:lnTo>
                  <a:pt x="3886200" y="1499743"/>
                </a:lnTo>
                <a:lnTo>
                  <a:pt x="3937000" y="1489329"/>
                </a:lnTo>
                <a:lnTo>
                  <a:pt x="3987800" y="1478381"/>
                </a:lnTo>
                <a:lnTo>
                  <a:pt x="4038600" y="1466875"/>
                </a:lnTo>
                <a:lnTo>
                  <a:pt x="4076700" y="1454810"/>
                </a:lnTo>
                <a:lnTo>
                  <a:pt x="4127500" y="1442161"/>
                </a:lnTo>
                <a:lnTo>
                  <a:pt x="4178300" y="1428927"/>
                </a:lnTo>
                <a:lnTo>
                  <a:pt x="4229100" y="1415072"/>
                </a:lnTo>
                <a:lnTo>
                  <a:pt x="4279900" y="1400581"/>
                </a:lnTo>
                <a:lnTo>
                  <a:pt x="4330700" y="1385468"/>
                </a:lnTo>
                <a:lnTo>
                  <a:pt x="4368800" y="1369682"/>
                </a:lnTo>
                <a:lnTo>
                  <a:pt x="4419600" y="1353235"/>
                </a:lnTo>
                <a:lnTo>
                  <a:pt x="4470400" y="1336103"/>
                </a:lnTo>
                <a:lnTo>
                  <a:pt x="4508500" y="1318260"/>
                </a:lnTo>
                <a:lnTo>
                  <a:pt x="4546600" y="1303020"/>
                </a:lnTo>
                <a:lnTo>
                  <a:pt x="4584700" y="1287018"/>
                </a:lnTo>
                <a:lnTo>
                  <a:pt x="4622800" y="1269720"/>
                </a:lnTo>
                <a:lnTo>
                  <a:pt x="4660900" y="1250200"/>
                </a:lnTo>
                <a:lnTo>
                  <a:pt x="4711700" y="1228483"/>
                </a:lnTo>
                <a:lnTo>
                  <a:pt x="4749800" y="1204620"/>
                </a:lnTo>
                <a:lnTo>
                  <a:pt x="4787900" y="1178648"/>
                </a:lnTo>
                <a:lnTo>
                  <a:pt x="4826000" y="1150594"/>
                </a:lnTo>
                <a:lnTo>
                  <a:pt x="4876800" y="1120495"/>
                </a:lnTo>
                <a:lnTo>
                  <a:pt x="4914900" y="1088402"/>
                </a:lnTo>
                <a:lnTo>
                  <a:pt x="4940300" y="1054328"/>
                </a:lnTo>
                <a:lnTo>
                  <a:pt x="4978400" y="1018324"/>
                </a:lnTo>
                <a:lnTo>
                  <a:pt x="5003800" y="980427"/>
                </a:lnTo>
                <a:lnTo>
                  <a:pt x="5029200" y="940676"/>
                </a:lnTo>
                <a:lnTo>
                  <a:pt x="5041900" y="899096"/>
                </a:lnTo>
                <a:lnTo>
                  <a:pt x="5054600" y="855726"/>
                </a:lnTo>
                <a:lnTo>
                  <a:pt x="5054600" y="747522"/>
                </a:lnTo>
                <a:close/>
              </a:path>
            </a:pathLst>
          </a:custGeom>
          <a:solidFill>
            <a:srgbClr val="7030A0"/>
          </a:solidFill>
        </p:spPr>
        <p:txBody>
          <a:bodyPr wrap="square" lIns="0" tIns="0" rIns="0" bIns="0" rtlCol="0"/>
          <a:lstStyle/>
          <a:p>
            <a:endParaRPr sz="1588" dirty="0"/>
          </a:p>
        </p:txBody>
      </p:sp>
      <p:sp>
        <p:nvSpPr>
          <p:cNvPr id="4" name="object 4"/>
          <p:cNvSpPr txBox="1">
            <a:spLocks noGrp="1"/>
          </p:cNvSpPr>
          <p:nvPr>
            <p:ph type="title" idx="4294967295"/>
          </p:nvPr>
        </p:nvSpPr>
        <p:spPr>
          <a:xfrm>
            <a:off x="2168475" y="311531"/>
            <a:ext cx="2790825" cy="1119311"/>
          </a:xfrm>
          <a:prstGeom prst="rect">
            <a:avLst/>
          </a:prstGeom>
        </p:spPr>
        <p:txBody>
          <a:bodyPr vert="horz" wrap="square" lIns="0" tIns="11206" rIns="0" bIns="0" rtlCol="0">
            <a:spAutoFit/>
          </a:bodyPr>
          <a:lstStyle/>
          <a:p>
            <a:pPr marL="11206" marR="4483" algn="ctr">
              <a:spcBef>
                <a:spcPts val="88"/>
              </a:spcBef>
            </a:pPr>
            <a:r>
              <a:rPr sz="2400" b="0" spc="-124" dirty="0">
                <a:solidFill>
                  <a:srgbClr val="FFFFFF"/>
                </a:solidFill>
              </a:rPr>
              <a:t>Give </a:t>
            </a:r>
            <a:r>
              <a:rPr sz="2400" b="0" spc="-44" dirty="0">
                <a:solidFill>
                  <a:srgbClr val="FFFFFF"/>
                </a:solidFill>
              </a:rPr>
              <a:t>30</a:t>
            </a:r>
            <a:r>
              <a:rPr sz="2400" b="0" spc="-287" dirty="0">
                <a:solidFill>
                  <a:srgbClr val="FFFFFF"/>
                </a:solidFill>
              </a:rPr>
              <a:t> </a:t>
            </a:r>
            <a:r>
              <a:rPr sz="2400" b="0" spc="-84" dirty="0">
                <a:solidFill>
                  <a:srgbClr val="FFFFFF"/>
                </a:solidFill>
              </a:rPr>
              <a:t>compressions  </a:t>
            </a:r>
            <a:r>
              <a:rPr sz="2400" b="0" spc="-146" dirty="0">
                <a:solidFill>
                  <a:srgbClr val="FFFFFF"/>
                </a:solidFill>
              </a:rPr>
              <a:t>at </a:t>
            </a:r>
            <a:r>
              <a:rPr sz="2400" b="0" spc="-115" dirty="0">
                <a:solidFill>
                  <a:srgbClr val="FFFFFF"/>
                </a:solidFill>
              </a:rPr>
              <a:t>a </a:t>
            </a:r>
            <a:r>
              <a:rPr sz="2400" b="0" spc="-88" dirty="0">
                <a:solidFill>
                  <a:srgbClr val="FFFFFF"/>
                </a:solidFill>
              </a:rPr>
              <a:t>speed </a:t>
            </a:r>
            <a:r>
              <a:rPr sz="2400" b="0" spc="-93" dirty="0">
                <a:solidFill>
                  <a:srgbClr val="FFFFFF"/>
                </a:solidFill>
              </a:rPr>
              <a:t>of </a:t>
            </a:r>
            <a:r>
              <a:rPr sz="2400" b="0" spc="-44" dirty="0" smtClean="0">
                <a:solidFill>
                  <a:srgbClr val="FFFFFF"/>
                </a:solidFill>
              </a:rPr>
              <a:t>100</a:t>
            </a:r>
            <a:r>
              <a:rPr lang="en-US" sz="2400" b="0" spc="-44" dirty="0" smtClean="0">
                <a:solidFill>
                  <a:srgbClr val="FFFFFF"/>
                </a:solidFill>
              </a:rPr>
              <a:t> </a:t>
            </a:r>
            <a:r>
              <a:rPr sz="2400" b="0" spc="-543" dirty="0" smtClean="0">
                <a:solidFill>
                  <a:srgbClr val="FFFFFF"/>
                </a:solidFill>
              </a:rPr>
              <a:t> </a:t>
            </a:r>
            <a:r>
              <a:rPr sz="2400" b="0" spc="-106" dirty="0">
                <a:solidFill>
                  <a:srgbClr val="FFFFFF"/>
                </a:solidFill>
              </a:rPr>
              <a:t>per  minute</a:t>
            </a:r>
            <a:endParaRPr sz="2400" b="0" dirty="0"/>
          </a:p>
        </p:txBody>
      </p:sp>
      <p:sp>
        <p:nvSpPr>
          <p:cNvPr id="5" name="object 5"/>
          <p:cNvSpPr/>
          <p:nvPr/>
        </p:nvSpPr>
        <p:spPr>
          <a:xfrm>
            <a:off x="4512908" y="4784154"/>
            <a:ext cx="2795396" cy="1237134"/>
          </a:xfrm>
          <a:custGeom>
            <a:avLst/>
            <a:gdLst/>
            <a:ahLst/>
            <a:cxnLst/>
            <a:rect l="l" t="t" r="r" b="b"/>
            <a:pathLst>
              <a:path w="5054600" h="1625600">
                <a:moveTo>
                  <a:pt x="5054600" y="747522"/>
                </a:moveTo>
                <a:lnTo>
                  <a:pt x="5041900" y="726186"/>
                </a:lnTo>
                <a:lnTo>
                  <a:pt x="5029200" y="684161"/>
                </a:lnTo>
                <a:lnTo>
                  <a:pt x="5003800" y="643991"/>
                </a:lnTo>
                <a:lnTo>
                  <a:pt x="4978400" y="605688"/>
                </a:lnTo>
                <a:lnTo>
                  <a:pt x="4940300" y="569264"/>
                </a:lnTo>
                <a:lnTo>
                  <a:pt x="4902200" y="534695"/>
                </a:lnTo>
                <a:lnTo>
                  <a:pt x="4864100" y="501992"/>
                </a:lnTo>
                <a:lnTo>
                  <a:pt x="4826000" y="471157"/>
                </a:lnTo>
                <a:lnTo>
                  <a:pt x="4787900" y="442201"/>
                </a:lnTo>
                <a:lnTo>
                  <a:pt x="4737100" y="415112"/>
                </a:lnTo>
                <a:lnTo>
                  <a:pt x="4686300" y="389890"/>
                </a:lnTo>
                <a:lnTo>
                  <a:pt x="4648200" y="366534"/>
                </a:lnTo>
                <a:lnTo>
                  <a:pt x="4597400" y="345059"/>
                </a:lnTo>
                <a:lnTo>
                  <a:pt x="4559300" y="325450"/>
                </a:lnTo>
                <a:lnTo>
                  <a:pt x="4508500" y="307708"/>
                </a:lnTo>
                <a:lnTo>
                  <a:pt x="4470400" y="291846"/>
                </a:lnTo>
                <a:lnTo>
                  <a:pt x="4394200" y="262890"/>
                </a:lnTo>
                <a:lnTo>
                  <a:pt x="4343400" y="246875"/>
                </a:lnTo>
                <a:lnTo>
                  <a:pt x="4292600" y="231482"/>
                </a:lnTo>
                <a:lnTo>
                  <a:pt x="4254500" y="216700"/>
                </a:lnTo>
                <a:lnTo>
                  <a:pt x="4203700" y="202526"/>
                </a:lnTo>
                <a:lnTo>
                  <a:pt x="4152900" y="188950"/>
                </a:lnTo>
                <a:lnTo>
                  <a:pt x="4102100" y="175958"/>
                </a:lnTo>
                <a:lnTo>
                  <a:pt x="4051300" y="163525"/>
                </a:lnTo>
                <a:lnTo>
                  <a:pt x="4000500" y="151650"/>
                </a:lnTo>
                <a:lnTo>
                  <a:pt x="3949700" y="140335"/>
                </a:lnTo>
                <a:lnTo>
                  <a:pt x="3898900" y="129540"/>
                </a:lnTo>
                <a:lnTo>
                  <a:pt x="3848100" y="119278"/>
                </a:lnTo>
                <a:lnTo>
                  <a:pt x="3797300" y="109512"/>
                </a:lnTo>
                <a:lnTo>
                  <a:pt x="3746500" y="100266"/>
                </a:lnTo>
                <a:lnTo>
                  <a:pt x="3695700" y="91490"/>
                </a:lnTo>
                <a:lnTo>
                  <a:pt x="3644900" y="83197"/>
                </a:lnTo>
                <a:lnTo>
                  <a:pt x="3594100" y="75374"/>
                </a:lnTo>
                <a:lnTo>
                  <a:pt x="3543300" y="67995"/>
                </a:lnTo>
                <a:lnTo>
                  <a:pt x="3492500" y="61061"/>
                </a:lnTo>
                <a:lnTo>
                  <a:pt x="3441700" y="54559"/>
                </a:lnTo>
                <a:lnTo>
                  <a:pt x="3390900" y="48475"/>
                </a:lnTo>
                <a:lnTo>
                  <a:pt x="3340100" y="42799"/>
                </a:lnTo>
                <a:lnTo>
                  <a:pt x="3289300" y="37515"/>
                </a:lnTo>
                <a:lnTo>
                  <a:pt x="3238500" y="32613"/>
                </a:lnTo>
                <a:lnTo>
                  <a:pt x="3187700" y="28079"/>
                </a:lnTo>
                <a:lnTo>
                  <a:pt x="3136900" y="23914"/>
                </a:lnTo>
                <a:lnTo>
                  <a:pt x="3086100" y="20091"/>
                </a:lnTo>
                <a:lnTo>
                  <a:pt x="3035300" y="16611"/>
                </a:lnTo>
                <a:lnTo>
                  <a:pt x="2984500" y="13449"/>
                </a:lnTo>
                <a:lnTo>
                  <a:pt x="2933700" y="10591"/>
                </a:lnTo>
                <a:lnTo>
                  <a:pt x="2882900" y="8051"/>
                </a:lnTo>
                <a:lnTo>
                  <a:pt x="2832100" y="5791"/>
                </a:lnTo>
                <a:lnTo>
                  <a:pt x="2781300" y="3810"/>
                </a:lnTo>
                <a:lnTo>
                  <a:pt x="2654300" y="762"/>
                </a:lnTo>
                <a:lnTo>
                  <a:pt x="2527300" y="0"/>
                </a:lnTo>
                <a:lnTo>
                  <a:pt x="2400300" y="762"/>
                </a:lnTo>
                <a:lnTo>
                  <a:pt x="2273300" y="3810"/>
                </a:lnTo>
                <a:lnTo>
                  <a:pt x="2222500" y="5778"/>
                </a:lnTo>
                <a:lnTo>
                  <a:pt x="2171700" y="8026"/>
                </a:lnTo>
                <a:lnTo>
                  <a:pt x="2120900" y="10553"/>
                </a:lnTo>
                <a:lnTo>
                  <a:pt x="2070100" y="13373"/>
                </a:lnTo>
                <a:lnTo>
                  <a:pt x="2019300" y="16510"/>
                </a:lnTo>
                <a:lnTo>
                  <a:pt x="1968500" y="19964"/>
                </a:lnTo>
                <a:lnTo>
                  <a:pt x="1917700" y="23749"/>
                </a:lnTo>
                <a:lnTo>
                  <a:pt x="1866900" y="27889"/>
                </a:lnTo>
                <a:lnTo>
                  <a:pt x="1816100" y="32372"/>
                </a:lnTo>
                <a:lnTo>
                  <a:pt x="1765300" y="37223"/>
                </a:lnTo>
                <a:lnTo>
                  <a:pt x="1714500" y="42468"/>
                </a:lnTo>
                <a:lnTo>
                  <a:pt x="1663700" y="48094"/>
                </a:lnTo>
                <a:lnTo>
                  <a:pt x="1612900" y="54127"/>
                </a:lnTo>
                <a:lnTo>
                  <a:pt x="1562100" y="60566"/>
                </a:lnTo>
                <a:lnTo>
                  <a:pt x="1511300" y="67449"/>
                </a:lnTo>
                <a:lnTo>
                  <a:pt x="1460500" y="74752"/>
                </a:lnTo>
                <a:lnTo>
                  <a:pt x="1409700" y="82511"/>
                </a:lnTo>
                <a:lnTo>
                  <a:pt x="1358900" y="90741"/>
                </a:lnTo>
                <a:lnTo>
                  <a:pt x="1308100" y="99428"/>
                </a:lnTo>
                <a:lnTo>
                  <a:pt x="1257300" y="108610"/>
                </a:lnTo>
                <a:lnTo>
                  <a:pt x="1206500" y="118287"/>
                </a:lnTo>
                <a:lnTo>
                  <a:pt x="1155700" y="128473"/>
                </a:lnTo>
                <a:lnTo>
                  <a:pt x="1104900" y="139179"/>
                </a:lnTo>
                <a:lnTo>
                  <a:pt x="1054100" y="150406"/>
                </a:lnTo>
                <a:lnTo>
                  <a:pt x="1003300" y="162191"/>
                </a:lnTo>
                <a:lnTo>
                  <a:pt x="952500" y="174523"/>
                </a:lnTo>
                <a:lnTo>
                  <a:pt x="901700" y="187426"/>
                </a:lnTo>
                <a:lnTo>
                  <a:pt x="850900" y="200901"/>
                </a:lnTo>
                <a:lnTo>
                  <a:pt x="812800" y="214972"/>
                </a:lnTo>
                <a:lnTo>
                  <a:pt x="762000" y="229641"/>
                </a:lnTo>
                <a:lnTo>
                  <a:pt x="711200" y="244919"/>
                </a:lnTo>
                <a:lnTo>
                  <a:pt x="660400" y="260832"/>
                </a:lnTo>
                <a:lnTo>
                  <a:pt x="622300" y="277368"/>
                </a:lnTo>
                <a:lnTo>
                  <a:pt x="571500" y="291846"/>
                </a:lnTo>
                <a:lnTo>
                  <a:pt x="533400" y="307086"/>
                </a:lnTo>
                <a:lnTo>
                  <a:pt x="495300" y="324180"/>
                </a:lnTo>
                <a:lnTo>
                  <a:pt x="457200" y="343230"/>
                </a:lnTo>
                <a:lnTo>
                  <a:pt x="406400" y="364274"/>
                </a:lnTo>
                <a:lnTo>
                  <a:pt x="368300" y="387286"/>
                </a:lnTo>
                <a:lnTo>
                  <a:pt x="317500" y="412305"/>
                </a:lnTo>
                <a:lnTo>
                  <a:pt x="266700" y="439305"/>
                </a:lnTo>
                <a:lnTo>
                  <a:pt x="228600" y="468299"/>
                </a:lnTo>
                <a:lnTo>
                  <a:pt x="190500" y="499313"/>
                </a:lnTo>
                <a:lnTo>
                  <a:pt x="139700" y="532320"/>
                </a:lnTo>
                <a:lnTo>
                  <a:pt x="114300" y="567347"/>
                </a:lnTo>
                <a:lnTo>
                  <a:pt x="76200" y="604405"/>
                </a:lnTo>
                <a:lnTo>
                  <a:pt x="50800" y="643470"/>
                </a:lnTo>
                <a:lnTo>
                  <a:pt x="25400" y="684580"/>
                </a:lnTo>
                <a:lnTo>
                  <a:pt x="12700" y="727710"/>
                </a:lnTo>
                <a:lnTo>
                  <a:pt x="0" y="748284"/>
                </a:lnTo>
                <a:lnTo>
                  <a:pt x="0" y="877824"/>
                </a:lnTo>
                <a:lnTo>
                  <a:pt x="12700" y="898398"/>
                </a:lnTo>
                <a:lnTo>
                  <a:pt x="12700" y="919734"/>
                </a:lnTo>
                <a:lnTo>
                  <a:pt x="38100" y="958850"/>
                </a:lnTo>
                <a:lnTo>
                  <a:pt x="63500" y="996302"/>
                </a:lnTo>
                <a:lnTo>
                  <a:pt x="88900" y="1032078"/>
                </a:lnTo>
                <a:lnTo>
                  <a:pt x="114300" y="1066203"/>
                </a:lnTo>
                <a:lnTo>
                  <a:pt x="152400" y="1098677"/>
                </a:lnTo>
                <a:lnTo>
                  <a:pt x="190500" y="1129512"/>
                </a:lnTo>
                <a:lnTo>
                  <a:pt x="228600" y="1158684"/>
                </a:lnTo>
                <a:lnTo>
                  <a:pt x="266700" y="1186230"/>
                </a:lnTo>
                <a:lnTo>
                  <a:pt x="317500" y="1212126"/>
                </a:lnTo>
                <a:lnTo>
                  <a:pt x="355600" y="1236395"/>
                </a:lnTo>
                <a:lnTo>
                  <a:pt x="406400" y="1259039"/>
                </a:lnTo>
                <a:lnTo>
                  <a:pt x="444500" y="1280058"/>
                </a:lnTo>
                <a:lnTo>
                  <a:pt x="495300" y="1299464"/>
                </a:lnTo>
                <a:lnTo>
                  <a:pt x="533400" y="1317244"/>
                </a:lnTo>
                <a:lnTo>
                  <a:pt x="571500" y="1333423"/>
                </a:lnTo>
                <a:lnTo>
                  <a:pt x="622300" y="1347978"/>
                </a:lnTo>
                <a:lnTo>
                  <a:pt x="698500" y="1376934"/>
                </a:lnTo>
                <a:lnTo>
                  <a:pt x="749300" y="1391805"/>
                </a:lnTo>
                <a:lnTo>
                  <a:pt x="787400" y="1406131"/>
                </a:lnTo>
                <a:lnTo>
                  <a:pt x="838200" y="1419910"/>
                </a:lnTo>
                <a:lnTo>
                  <a:pt x="889000" y="1433156"/>
                </a:lnTo>
                <a:lnTo>
                  <a:pt x="939800" y="1445882"/>
                </a:lnTo>
                <a:lnTo>
                  <a:pt x="977900" y="1458099"/>
                </a:lnTo>
                <a:lnTo>
                  <a:pt x="1028700" y="1469796"/>
                </a:lnTo>
                <a:lnTo>
                  <a:pt x="1079500" y="1480997"/>
                </a:lnTo>
                <a:lnTo>
                  <a:pt x="1130300" y="1491716"/>
                </a:lnTo>
                <a:lnTo>
                  <a:pt x="1181100" y="1501940"/>
                </a:lnTo>
                <a:lnTo>
                  <a:pt x="1231900" y="1511693"/>
                </a:lnTo>
                <a:lnTo>
                  <a:pt x="1282700" y="1520990"/>
                </a:lnTo>
                <a:lnTo>
                  <a:pt x="1333500" y="1529816"/>
                </a:lnTo>
                <a:lnTo>
                  <a:pt x="1371600" y="1538198"/>
                </a:lnTo>
                <a:lnTo>
                  <a:pt x="1422400" y="1546136"/>
                </a:lnTo>
                <a:lnTo>
                  <a:pt x="1473200" y="1553629"/>
                </a:lnTo>
                <a:lnTo>
                  <a:pt x="1524000" y="1560715"/>
                </a:lnTo>
                <a:lnTo>
                  <a:pt x="1574800" y="1567370"/>
                </a:lnTo>
                <a:lnTo>
                  <a:pt x="1625600" y="1573618"/>
                </a:lnTo>
                <a:lnTo>
                  <a:pt x="1676400" y="1579473"/>
                </a:lnTo>
                <a:lnTo>
                  <a:pt x="1727200" y="1584921"/>
                </a:lnTo>
                <a:lnTo>
                  <a:pt x="1778000" y="1589989"/>
                </a:lnTo>
                <a:lnTo>
                  <a:pt x="1828800" y="1594688"/>
                </a:lnTo>
                <a:lnTo>
                  <a:pt x="1879600" y="1599006"/>
                </a:lnTo>
                <a:lnTo>
                  <a:pt x="1930400" y="1602968"/>
                </a:lnTo>
                <a:lnTo>
                  <a:pt x="1981200" y="1606588"/>
                </a:lnTo>
                <a:lnTo>
                  <a:pt x="2032000" y="1609852"/>
                </a:lnTo>
                <a:lnTo>
                  <a:pt x="2082800" y="1612773"/>
                </a:lnTo>
                <a:lnTo>
                  <a:pt x="2133600" y="1615376"/>
                </a:lnTo>
                <a:lnTo>
                  <a:pt x="2184400" y="1617662"/>
                </a:lnTo>
                <a:lnTo>
                  <a:pt x="2235200" y="1619631"/>
                </a:lnTo>
                <a:lnTo>
                  <a:pt x="2286000" y="1621294"/>
                </a:lnTo>
                <a:lnTo>
                  <a:pt x="2324100" y="1622666"/>
                </a:lnTo>
                <a:lnTo>
                  <a:pt x="2374900" y="1623745"/>
                </a:lnTo>
                <a:lnTo>
                  <a:pt x="2425700" y="1624545"/>
                </a:lnTo>
                <a:lnTo>
                  <a:pt x="2476500" y="1625079"/>
                </a:lnTo>
                <a:lnTo>
                  <a:pt x="2527300" y="1625346"/>
                </a:lnTo>
                <a:lnTo>
                  <a:pt x="2654300" y="1624584"/>
                </a:lnTo>
                <a:lnTo>
                  <a:pt x="2781300" y="1621536"/>
                </a:lnTo>
                <a:lnTo>
                  <a:pt x="2908300" y="1616202"/>
                </a:lnTo>
                <a:lnTo>
                  <a:pt x="3035300" y="1609344"/>
                </a:lnTo>
                <a:lnTo>
                  <a:pt x="3086100" y="1605749"/>
                </a:lnTo>
                <a:lnTo>
                  <a:pt x="3136900" y="1601863"/>
                </a:lnTo>
                <a:lnTo>
                  <a:pt x="3175000" y="1597685"/>
                </a:lnTo>
                <a:lnTo>
                  <a:pt x="3225800" y="1593202"/>
                </a:lnTo>
                <a:lnTo>
                  <a:pt x="3276600" y="1588389"/>
                </a:lnTo>
                <a:lnTo>
                  <a:pt x="3327400" y="1583232"/>
                </a:lnTo>
                <a:lnTo>
                  <a:pt x="3378200" y="1577721"/>
                </a:lnTo>
                <a:lnTo>
                  <a:pt x="3429000" y="1571840"/>
                </a:lnTo>
                <a:lnTo>
                  <a:pt x="3479800" y="1565567"/>
                </a:lnTo>
                <a:lnTo>
                  <a:pt x="3530600" y="1558899"/>
                </a:lnTo>
                <a:lnTo>
                  <a:pt x="3581400" y="1551813"/>
                </a:lnTo>
                <a:lnTo>
                  <a:pt x="3632200" y="1544307"/>
                </a:lnTo>
                <a:lnTo>
                  <a:pt x="3683000" y="1536344"/>
                </a:lnTo>
                <a:lnTo>
                  <a:pt x="3733800" y="1527924"/>
                </a:lnTo>
                <a:lnTo>
                  <a:pt x="3784600" y="1519021"/>
                </a:lnTo>
                <a:lnTo>
                  <a:pt x="3835400" y="1509636"/>
                </a:lnTo>
                <a:lnTo>
                  <a:pt x="3886200" y="1499743"/>
                </a:lnTo>
                <a:lnTo>
                  <a:pt x="3937000" y="1489329"/>
                </a:lnTo>
                <a:lnTo>
                  <a:pt x="3987800" y="1478381"/>
                </a:lnTo>
                <a:lnTo>
                  <a:pt x="4038600" y="1466875"/>
                </a:lnTo>
                <a:lnTo>
                  <a:pt x="4076700" y="1454810"/>
                </a:lnTo>
                <a:lnTo>
                  <a:pt x="4127500" y="1442161"/>
                </a:lnTo>
                <a:lnTo>
                  <a:pt x="4178300" y="1428915"/>
                </a:lnTo>
                <a:lnTo>
                  <a:pt x="4229100" y="1415072"/>
                </a:lnTo>
                <a:lnTo>
                  <a:pt x="4279900" y="1400581"/>
                </a:lnTo>
                <a:lnTo>
                  <a:pt x="4330700" y="1385468"/>
                </a:lnTo>
                <a:lnTo>
                  <a:pt x="4368800" y="1369682"/>
                </a:lnTo>
                <a:lnTo>
                  <a:pt x="4419600" y="1353235"/>
                </a:lnTo>
                <a:lnTo>
                  <a:pt x="4470400" y="1336103"/>
                </a:lnTo>
                <a:lnTo>
                  <a:pt x="4508500" y="1318260"/>
                </a:lnTo>
                <a:lnTo>
                  <a:pt x="4546600" y="1303020"/>
                </a:lnTo>
                <a:lnTo>
                  <a:pt x="4584700" y="1287018"/>
                </a:lnTo>
                <a:lnTo>
                  <a:pt x="4622800" y="1269720"/>
                </a:lnTo>
                <a:lnTo>
                  <a:pt x="4660900" y="1250200"/>
                </a:lnTo>
                <a:lnTo>
                  <a:pt x="4711700" y="1228483"/>
                </a:lnTo>
                <a:lnTo>
                  <a:pt x="4749800" y="1204620"/>
                </a:lnTo>
                <a:lnTo>
                  <a:pt x="4787900" y="1178648"/>
                </a:lnTo>
                <a:lnTo>
                  <a:pt x="4826000" y="1150594"/>
                </a:lnTo>
                <a:lnTo>
                  <a:pt x="4876800" y="1120495"/>
                </a:lnTo>
                <a:lnTo>
                  <a:pt x="4914900" y="1088402"/>
                </a:lnTo>
                <a:lnTo>
                  <a:pt x="4940300" y="1054328"/>
                </a:lnTo>
                <a:lnTo>
                  <a:pt x="4978400" y="1018324"/>
                </a:lnTo>
                <a:lnTo>
                  <a:pt x="5003800" y="980427"/>
                </a:lnTo>
                <a:lnTo>
                  <a:pt x="5029200" y="940676"/>
                </a:lnTo>
                <a:lnTo>
                  <a:pt x="5041900" y="899096"/>
                </a:lnTo>
                <a:lnTo>
                  <a:pt x="5054600" y="855726"/>
                </a:lnTo>
                <a:lnTo>
                  <a:pt x="5054600" y="747522"/>
                </a:lnTo>
                <a:close/>
              </a:path>
            </a:pathLst>
          </a:custGeom>
          <a:solidFill>
            <a:srgbClr val="7030A0"/>
          </a:solidFill>
        </p:spPr>
        <p:txBody>
          <a:bodyPr wrap="square" lIns="0" tIns="0" rIns="0" bIns="0" rtlCol="0"/>
          <a:lstStyle/>
          <a:p>
            <a:endParaRPr sz="1588" dirty="0"/>
          </a:p>
        </p:txBody>
      </p:sp>
      <p:sp>
        <p:nvSpPr>
          <p:cNvPr id="6" name="object 6"/>
          <p:cNvSpPr txBox="1"/>
          <p:nvPr/>
        </p:nvSpPr>
        <p:spPr>
          <a:xfrm>
            <a:off x="4653586" y="5206947"/>
            <a:ext cx="2514040" cy="391548"/>
          </a:xfrm>
          <a:prstGeom prst="rect">
            <a:avLst/>
          </a:prstGeom>
        </p:spPr>
        <p:txBody>
          <a:bodyPr vert="horz" wrap="square" lIns="0" tIns="11206" rIns="0" bIns="0" rtlCol="0">
            <a:spAutoFit/>
          </a:bodyPr>
          <a:lstStyle/>
          <a:p>
            <a:pPr marL="11206">
              <a:spcBef>
                <a:spcPts val="88"/>
              </a:spcBef>
            </a:pPr>
            <a:r>
              <a:rPr sz="2400" spc="-119" dirty="0">
                <a:solidFill>
                  <a:srgbClr val="FFFFFF"/>
                </a:solidFill>
                <a:latin typeface="Arial" panose="020B0604020202020204" pitchFamily="34" charset="0"/>
                <a:cs typeface="Arial" panose="020B0604020202020204" pitchFamily="34" charset="0"/>
              </a:rPr>
              <a:t>Then </a:t>
            </a:r>
            <a:r>
              <a:rPr sz="2400" spc="-115" dirty="0">
                <a:solidFill>
                  <a:srgbClr val="FFFFFF"/>
                </a:solidFill>
                <a:latin typeface="Arial" panose="020B0604020202020204" pitchFamily="34" charset="0"/>
                <a:cs typeface="Arial" panose="020B0604020202020204" pitchFamily="34" charset="0"/>
              </a:rPr>
              <a:t>give </a:t>
            </a:r>
            <a:r>
              <a:rPr sz="2400" spc="-44" dirty="0">
                <a:solidFill>
                  <a:srgbClr val="FFFFFF"/>
                </a:solidFill>
                <a:latin typeface="Arial" panose="020B0604020202020204" pitchFamily="34" charset="0"/>
                <a:cs typeface="Arial" panose="020B0604020202020204" pitchFamily="34" charset="0"/>
              </a:rPr>
              <a:t>2</a:t>
            </a:r>
            <a:r>
              <a:rPr sz="2400" spc="-379" dirty="0">
                <a:solidFill>
                  <a:srgbClr val="FFFFFF"/>
                </a:solidFill>
                <a:latin typeface="Arial" panose="020B0604020202020204" pitchFamily="34" charset="0"/>
                <a:cs typeface="Arial" panose="020B0604020202020204" pitchFamily="34" charset="0"/>
              </a:rPr>
              <a:t> </a:t>
            </a:r>
            <a:r>
              <a:rPr sz="2400" spc="-106" dirty="0">
                <a:solidFill>
                  <a:srgbClr val="FFFFFF"/>
                </a:solidFill>
                <a:latin typeface="Arial" panose="020B0604020202020204" pitchFamily="34" charset="0"/>
                <a:cs typeface="Arial" panose="020B0604020202020204" pitchFamily="34" charset="0"/>
              </a:rPr>
              <a:t>breaths</a:t>
            </a:r>
            <a:endParaRPr sz="2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8C9E1820-E9B2-42D1-9078-7F6EB35AD6D1}" type="slidenum">
              <a:rPr lang="en-US" smtClean="0"/>
              <a:pPr/>
              <a:t>112</a:t>
            </a:fld>
            <a:endParaRPr lang="en-US" dirty="0"/>
          </a:p>
        </p:txBody>
      </p:sp>
    </p:spTree>
    <p:extLst>
      <p:ext uri="{BB962C8B-B14F-4D97-AF65-F5344CB8AC3E}">
        <p14:creationId xmlns:p14="http://schemas.microsoft.com/office/powerpoint/2010/main" val="54902727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Not Sure About Rescue Breathing?</a:t>
            </a:r>
            <a:endParaRPr lang="en-US" dirty="0"/>
          </a:p>
        </p:txBody>
      </p:sp>
      <p:sp>
        <p:nvSpPr>
          <p:cNvPr id="4" name="Content Placeholder 3"/>
          <p:cNvSpPr>
            <a:spLocks noGrp="1"/>
          </p:cNvSpPr>
          <p:nvPr>
            <p:ph idx="1"/>
          </p:nvPr>
        </p:nvSpPr>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a:t>
            </a:r>
            <a:r>
              <a:rPr lang="en-US" sz="2400" dirty="0">
                <a:solidFill>
                  <a:schemeClr val="tx1"/>
                </a:solidFill>
                <a:cs typeface="Arial" panose="020B0604020202020204" pitchFamily="34" charset="0"/>
              </a:rPr>
              <a:t>you don’t remember how to </a:t>
            </a:r>
            <a:r>
              <a:rPr lang="en-US" sz="2400" dirty="0" smtClean="0">
                <a:solidFill>
                  <a:schemeClr val="tx1"/>
                </a:solidFill>
                <a:cs typeface="Arial" panose="020B0604020202020204" pitchFamily="34" charset="0"/>
              </a:rPr>
              <a:t>do breaths </a:t>
            </a:r>
            <a:r>
              <a:rPr lang="en-US" sz="2400" dirty="0">
                <a:solidFill>
                  <a:schemeClr val="tx1"/>
                </a:solidFill>
                <a:cs typeface="Arial" panose="020B0604020202020204" pitchFamily="34" charset="0"/>
              </a:rPr>
              <a:t>then just do </a:t>
            </a:r>
            <a:r>
              <a:rPr lang="en-US" sz="2400" dirty="0" smtClean="0">
                <a:solidFill>
                  <a:schemeClr val="tx1"/>
                </a:solidFill>
                <a:cs typeface="Arial" panose="020B0604020202020204" pitchFamily="34" charset="0"/>
              </a:rPr>
              <a:t> continuous chest compressions.</a:t>
            </a:r>
            <a:endParaRPr lang="en-US" sz="2400" dirty="0">
              <a:solidFill>
                <a:schemeClr val="tx1"/>
              </a:solidFill>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a:t>
            </a:r>
            <a:r>
              <a:rPr lang="en-US" sz="2400" dirty="0">
                <a:solidFill>
                  <a:schemeClr val="tx1"/>
                </a:solidFill>
                <a:cs typeface="Arial" panose="020B0604020202020204" pitchFamily="34" charset="0"/>
              </a:rPr>
              <a:t>you don’t want to do </a:t>
            </a:r>
            <a:r>
              <a:rPr lang="en-US" sz="2400" dirty="0" smtClean="0">
                <a:solidFill>
                  <a:schemeClr val="tx1"/>
                </a:solidFill>
                <a:cs typeface="Arial" panose="020B0604020202020204" pitchFamily="34" charset="0"/>
              </a:rPr>
              <a:t>breaths then </a:t>
            </a:r>
            <a:r>
              <a:rPr lang="en-US" sz="2400" dirty="0">
                <a:solidFill>
                  <a:schemeClr val="tx1"/>
                </a:solidFill>
                <a:cs typeface="Arial" panose="020B0604020202020204" pitchFamily="34" charset="0"/>
              </a:rPr>
              <a:t>just do </a:t>
            </a:r>
            <a:r>
              <a:rPr lang="en-US" sz="2400" dirty="0" smtClean="0">
                <a:solidFill>
                  <a:schemeClr val="tx1"/>
                </a:solidFill>
                <a:cs typeface="Arial" panose="020B0604020202020204" pitchFamily="34" charset="0"/>
              </a:rPr>
              <a:t>continuous compressions.</a:t>
            </a:r>
            <a:endParaRPr lang="en-US" sz="2400" dirty="0">
              <a:solidFill>
                <a:schemeClr val="tx1"/>
              </a:solidFill>
              <a:cs typeface="Arial" panose="020B0604020202020204" pitchFamily="34" charset="0"/>
            </a:endParaRPr>
          </a:p>
        </p:txBody>
      </p:sp>
    </p:spTree>
    <p:extLst>
      <p:ext uri="{BB962C8B-B14F-4D97-AF65-F5344CB8AC3E}">
        <p14:creationId xmlns:p14="http://schemas.microsoft.com/office/powerpoint/2010/main" val="37552008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Airway</a:t>
            </a:r>
            <a:endParaRPr lang="en-US" dirty="0"/>
          </a:p>
        </p:txBody>
      </p:sp>
      <p:sp>
        <p:nvSpPr>
          <p:cNvPr id="6" name="Content Placeholder 5"/>
          <p:cNvSpPr>
            <a:spLocks noGrp="1"/>
          </p:cNvSpPr>
          <p:nvPr>
            <p:ph sz="half" idx="1"/>
          </p:nvPr>
        </p:nvSpPr>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victim may have been choking, check   for object before giving rescue breaths. If you see obstruction, remove it.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Then continue CPR.</a:t>
            </a:r>
            <a:endParaRPr lang="en-US" sz="2400" dirty="0">
              <a:solidFill>
                <a:schemeClr val="tx1"/>
              </a:solidFill>
              <a:cs typeface="Arial" panose="020B0604020202020204" pitchFamily="34" charset="0"/>
            </a:endParaRPr>
          </a:p>
        </p:txBody>
      </p:sp>
      <p:pic>
        <p:nvPicPr>
          <p:cNvPr id="7" name="Content Placeholder 6"/>
          <p:cNvPicPr>
            <a:picLocks noGrp="1" noChangeAspect="1"/>
          </p:cNvPicPr>
          <p:nvPr>
            <p:ph sz="half" idx="2"/>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8000"/>
          <a:stretch/>
        </p:blipFill>
        <p:spPr>
          <a:xfrm>
            <a:off x="4648200" y="1834025"/>
            <a:ext cx="4038600" cy="4012752"/>
          </a:xfrm>
          <a:prstGeom prst="rect">
            <a:avLst/>
          </a:prstGeom>
        </p:spPr>
      </p:pic>
    </p:spTree>
    <p:extLst>
      <p:ext uri="{BB962C8B-B14F-4D97-AF65-F5344CB8AC3E}">
        <p14:creationId xmlns:p14="http://schemas.microsoft.com/office/powerpoint/2010/main" val="26091511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896" r="10625"/>
          <a:stretch/>
        </p:blipFill>
        <p:spPr>
          <a:xfrm>
            <a:off x="0" y="0"/>
            <a:ext cx="9113710" cy="6314636"/>
          </a:xfrm>
          <a:prstGeom prst="rect">
            <a:avLst/>
          </a:prstGeom>
        </p:spPr>
      </p:pic>
      <p:sp>
        <p:nvSpPr>
          <p:cNvPr id="5" name="object 5"/>
          <p:cNvSpPr txBox="1">
            <a:spLocks noGrp="1"/>
          </p:cNvSpPr>
          <p:nvPr>
            <p:ph type="title" idx="4294967295"/>
          </p:nvPr>
        </p:nvSpPr>
        <p:spPr>
          <a:xfrm>
            <a:off x="5956901" y="908720"/>
            <a:ext cx="3156809" cy="380647"/>
          </a:xfrm>
          <a:prstGeom prst="rect">
            <a:avLst/>
          </a:prstGeom>
          <a:solidFill>
            <a:srgbClr val="7030A0"/>
          </a:solidFill>
        </p:spPr>
        <p:txBody>
          <a:bodyPr vert="horz" wrap="square" lIns="0" tIns="11206" rIns="0" bIns="0" rtlCol="0">
            <a:spAutoFit/>
          </a:bodyPr>
          <a:lstStyle/>
          <a:p>
            <a:pPr marL="11206" algn="ctr">
              <a:spcBef>
                <a:spcPts val="88"/>
              </a:spcBef>
            </a:pPr>
            <a:r>
              <a:rPr sz="2400" b="0" spc="-4" dirty="0">
                <a:solidFill>
                  <a:srgbClr val="FFFFFF"/>
                </a:solidFill>
              </a:rPr>
              <a:t>Continue CPR</a:t>
            </a:r>
            <a:r>
              <a:rPr sz="2400" b="0" spc="-49" dirty="0">
                <a:solidFill>
                  <a:srgbClr val="FFFFFF"/>
                </a:solidFill>
              </a:rPr>
              <a:t> </a:t>
            </a:r>
            <a:r>
              <a:rPr sz="2400" b="0" spc="-4" dirty="0">
                <a:solidFill>
                  <a:srgbClr val="FFFFFF"/>
                </a:solidFill>
              </a:rPr>
              <a:t>until…</a:t>
            </a:r>
            <a:endParaRPr sz="2400" b="0" dirty="0"/>
          </a:p>
        </p:txBody>
      </p:sp>
      <p:sp>
        <p:nvSpPr>
          <p:cNvPr id="3" name="TextBox 2"/>
          <p:cNvSpPr txBox="1"/>
          <p:nvPr/>
        </p:nvSpPr>
        <p:spPr>
          <a:xfrm>
            <a:off x="251520" y="4581128"/>
            <a:ext cx="4608512" cy="1569660"/>
          </a:xfrm>
          <a:prstGeom prst="rect">
            <a:avLst/>
          </a:prstGeom>
          <a:solidFill>
            <a:srgbClr val="7030A0"/>
          </a:solid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Victim moves.</a:t>
            </a:r>
          </a:p>
          <a:p>
            <a:pPr algn="ctr"/>
            <a:r>
              <a:rPr lang="en-US" sz="2400" dirty="0" smtClean="0">
                <a:solidFill>
                  <a:schemeClr val="bg1"/>
                </a:solidFill>
                <a:latin typeface="Arial" panose="020B0604020202020204" pitchFamily="34" charset="0"/>
                <a:cs typeface="Arial" panose="020B0604020202020204" pitchFamily="34" charset="0"/>
              </a:rPr>
              <a:t>AED arrives and is ready to use.</a:t>
            </a:r>
          </a:p>
          <a:p>
            <a:pPr algn="ctr"/>
            <a:r>
              <a:rPr lang="en-US" sz="2400" dirty="0" smtClean="0">
                <a:solidFill>
                  <a:schemeClr val="bg1"/>
                </a:solidFill>
                <a:latin typeface="Arial" panose="020B0604020202020204" pitchFamily="34" charset="0"/>
                <a:cs typeface="Arial" panose="020B0604020202020204" pitchFamily="34" charset="0"/>
              </a:rPr>
              <a:t>Help arrives.</a:t>
            </a:r>
          </a:p>
          <a:p>
            <a:pPr algn="ctr"/>
            <a:r>
              <a:rPr lang="en-US" sz="2400" dirty="0" smtClean="0">
                <a:solidFill>
                  <a:schemeClr val="bg1"/>
                </a:solidFill>
                <a:latin typeface="Arial" panose="020B0604020202020204" pitchFamily="34" charset="0"/>
                <a:cs typeface="Arial" panose="020B0604020202020204" pitchFamily="34" charset="0"/>
              </a:rPr>
              <a:t>You are too tired to continue.</a:t>
            </a:r>
            <a:endParaRPr lang="en-US" sz="2400"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8C9E1820-E9B2-42D1-9078-7F6EB35AD6D1}" type="slidenum">
              <a:rPr lang="en-US" smtClean="0"/>
              <a:pPr/>
              <a:t>115</a:t>
            </a:fld>
            <a:endParaRPr lang="en-US" dirty="0"/>
          </a:p>
        </p:txBody>
      </p:sp>
    </p:spTree>
    <p:extLst>
      <p:ext uri="{BB962C8B-B14F-4D97-AF65-F5344CB8AC3E}">
        <p14:creationId xmlns:p14="http://schemas.microsoft.com/office/powerpoint/2010/main" val="324162954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776"/>
            <a:ext cx="8229600" cy="1143000"/>
          </a:xfrm>
        </p:spPr>
        <p:txBody>
          <a:bodyPr>
            <a:normAutofit/>
          </a:bodyPr>
          <a:lstStyle/>
          <a:p>
            <a:r>
              <a:rPr lang="en-US" sz="4000" dirty="0" smtClean="0"/>
              <a:t>What Happens if I Don’t Remember?</a:t>
            </a:r>
            <a:endParaRPr lang="en-US" sz="4000" dirty="0"/>
          </a:p>
        </p:txBody>
      </p:sp>
      <p:sp>
        <p:nvSpPr>
          <p:cNvPr id="7" name="Content Placeholder 6"/>
          <p:cNvSpPr>
            <a:spLocks noGrp="1"/>
          </p:cNvSpPr>
          <p:nvPr>
            <p:ph sz="half" idx="1"/>
          </p:nvPr>
        </p:nvSpPr>
        <p:spPr/>
        <p:txBody>
          <a:bodyPr>
            <a:normAutofit fontScale="85000" lnSpcReduction="20000"/>
          </a:bodyPr>
          <a:lstStyle/>
          <a:p>
            <a:pPr marL="342900" indent="-342900">
              <a:buFont typeface="Arial" panose="020B0604020202020204" pitchFamily="34" charset="0"/>
              <a:buChar char="•"/>
            </a:pPr>
            <a:r>
              <a:rPr lang="en-US" sz="2800" dirty="0">
                <a:cs typeface="Arial" panose="020B0604020202020204" pitchFamily="34" charset="0"/>
              </a:rPr>
              <a:t>If you don’t exactly            remember the steps of    CPR, do the best you can!</a:t>
            </a:r>
          </a:p>
          <a:p>
            <a:pPr marL="342900" indent="-342900">
              <a:buFont typeface="Arial" panose="020B0604020202020204" pitchFamily="34" charset="0"/>
              <a:buChar char="•"/>
            </a:pPr>
            <a:r>
              <a:rPr lang="en-US" sz="2800" dirty="0">
                <a:cs typeface="Arial" panose="020B0604020202020204" pitchFamily="34" charset="0"/>
              </a:rPr>
              <a:t>If you can’t figure out the breaths, then perform       continuous chest              compressions.</a:t>
            </a:r>
          </a:p>
          <a:p>
            <a:pPr marL="342900" indent="-342900">
              <a:buFont typeface="Arial" panose="020B0604020202020204" pitchFamily="34" charset="0"/>
              <a:buChar char="•"/>
            </a:pPr>
            <a:r>
              <a:rPr lang="en-US" sz="2800" dirty="0">
                <a:cs typeface="Arial" panose="020B0604020202020204" pitchFamily="34" charset="0"/>
              </a:rPr>
              <a:t>With a heart in trouble, it   is always better to try       some kind of CPR than do nothing. </a:t>
            </a:r>
          </a:p>
          <a:p>
            <a:pPr marL="342900" indent="-342900">
              <a:buFont typeface="Arial" panose="020B0604020202020204" pitchFamily="34" charset="0"/>
              <a:buChar char="•"/>
            </a:pPr>
            <a:r>
              <a:rPr lang="en-US" sz="2800" dirty="0">
                <a:cs typeface="Arial" panose="020B0604020202020204" pitchFamily="34" charset="0"/>
              </a:rPr>
              <a:t>Always call for help          quickly.</a:t>
            </a:r>
          </a:p>
          <a:p>
            <a:endParaRPr lang="en-US" dirty="0"/>
          </a:p>
        </p:txBody>
      </p:sp>
      <p:pic>
        <p:nvPicPr>
          <p:cNvPr id="8"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a:xfrm>
            <a:off x="4648200" y="3078069"/>
            <a:ext cx="4038600" cy="2119500"/>
          </a:xfrm>
        </p:spPr>
      </p:pic>
    </p:spTree>
    <p:extLst>
      <p:ext uri="{BB962C8B-B14F-4D97-AF65-F5344CB8AC3E}">
        <p14:creationId xmlns:p14="http://schemas.microsoft.com/office/powerpoint/2010/main" val="10923152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105"/>
            <a:ext cx="8229600" cy="1143000"/>
          </a:xfrm>
        </p:spPr>
        <p:txBody>
          <a:bodyPr/>
          <a:lstStyle/>
          <a:p>
            <a:r>
              <a:rPr lang="en-US" sz="4000" dirty="0" smtClean="0"/>
              <a:t>Utility Hazards in the Home</a:t>
            </a:r>
            <a:endParaRPr lang="en-US" sz="4000" dirty="0"/>
          </a:p>
        </p:txBody>
      </p:sp>
      <p:sp>
        <p:nvSpPr>
          <p:cNvPr id="3" name="Text Placeholder 2"/>
          <p:cNvSpPr>
            <a:spLocks noGrp="1"/>
          </p:cNvSpPr>
          <p:nvPr>
            <p:ph idx="1"/>
          </p:nvPr>
        </p:nvSpPr>
        <p:spPr>
          <a:xfrm>
            <a:off x="457200" y="1447800"/>
            <a:ext cx="8229600" cy="4876800"/>
          </a:xfrm>
        </p:spPr>
        <p:txBody>
          <a:bodyPr>
            <a:normAutofit fontScale="62500" lnSpcReduction="20000"/>
          </a:bodyPr>
          <a:lstStyle/>
          <a:p>
            <a:r>
              <a:rPr lang="en-US" sz="2800" dirty="0"/>
              <a:t>Gas Leaks. </a:t>
            </a:r>
            <a:endParaRPr lang="en-US" sz="2800" dirty="0" smtClean="0"/>
          </a:p>
          <a:p>
            <a:pPr lvl="1"/>
            <a:r>
              <a:rPr lang="en-US" dirty="0" smtClean="0"/>
              <a:t>Recognizing </a:t>
            </a:r>
            <a:r>
              <a:rPr lang="en-US" dirty="0"/>
              <a:t>a natural gas leak is simple—if you hear a hissing sound and smell rotten eggs, or just notice the smell, there's probably a leak</a:t>
            </a:r>
            <a:r>
              <a:rPr lang="en-US" dirty="0" smtClean="0"/>
              <a:t>. </a:t>
            </a:r>
          </a:p>
          <a:p>
            <a:pPr lvl="2"/>
            <a:r>
              <a:rPr lang="en-US" sz="2200" dirty="0" smtClean="0"/>
              <a:t>First, leave </a:t>
            </a:r>
            <a:r>
              <a:rPr lang="en-US" sz="2200" dirty="0"/>
              <a:t>the area immediately. </a:t>
            </a:r>
          </a:p>
          <a:p>
            <a:pPr lvl="2"/>
            <a:r>
              <a:rPr lang="en-US" sz="2200" dirty="0" smtClean="0"/>
              <a:t>Then call </a:t>
            </a:r>
            <a:r>
              <a:rPr lang="en-US" sz="2200" dirty="0"/>
              <a:t>911 </a:t>
            </a:r>
            <a:r>
              <a:rPr lang="en-US" sz="2200" dirty="0" smtClean="0"/>
              <a:t>and </a:t>
            </a:r>
            <a:r>
              <a:rPr lang="en-US" sz="2200" dirty="0"/>
              <a:t>your local </a:t>
            </a:r>
            <a:r>
              <a:rPr lang="en-US" sz="2200" dirty="0" smtClean="0"/>
              <a:t>utility. </a:t>
            </a:r>
          </a:p>
          <a:p>
            <a:r>
              <a:rPr lang="en-US" sz="2800" dirty="0" smtClean="0"/>
              <a:t>Electrical </a:t>
            </a:r>
            <a:r>
              <a:rPr lang="en-US" sz="2800" dirty="0"/>
              <a:t>Shorts &amp; Surges. </a:t>
            </a:r>
            <a:endParaRPr lang="en-US" sz="2800" dirty="0" smtClean="0"/>
          </a:p>
          <a:p>
            <a:pPr lvl="1"/>
            <a:r>
              <a:rPr lang="en-US" sz="2600" dirty="0"/>
              <a:t>Never attempt to modify or adjust </a:t>
            </a:r>
            <a:r>
              <a:rPr lang="en-US" sz="2600" dirty="0" smtClean="0"/>
              <a:t>electrical </a:t>
            </a:r>
            <a:r>
              <a:rPr lang="en-US" sz="2600" dirty="0"/>
              <a:t>utilities </a:t>
            </a:r>
            <a:r>
              <a:rPr lang="en-US" sz="2600" dirty="0" smtClean="0"/>
              <a:t>yourself. Instead, utilize </a:t>
            </a:r>
            <a:r>
              <a:rPr lang="en-US" sz="2600" dirty="0"/>
              <a:t>a </a:t>
            </a:r>
            <a:r>
              <a:rPr lang="en-US" sz="2600" dirty="0" smtClean="0"/>
              <a:t>qualified electrician.</a:t>
            </a:r>
            <a:endParaRPr lang="en-US" sz="2600" dirty="0"/>
          </a:p>
          <a:p>
            <a:r>
              <a:rPr lang="en-US" sz="2800" dirty="0"/>
              <a:t>Water Leaks. </a:t>
            </a:r>
            <a:endParaRPr lang="en-US" sz="2800" dirty="0" smtClean="0"/>
          </a:p>
          <a:p>
            <a:pPr lvl="1"/>
            <a:r>
              <a:rPr lang="en-US" sz="2600" dirty="0"/>
              <a:t>Leaks </a:t>
            </a:r>
            <a:r>
              <a:rPr lang="en-US" sz="2600" dirty="0" smtClean="0"/>
              <a:t>can </a:t>
            </a:r>
            <a:r>
              <a:rPr lang="en-US" sz="2600" dirty="0"/>
              <a:t>rot wood, crumble drywall, and </a:t>
            </a:r>
            <a:r>
              <a:rPr lang="en-US" sz="2600" dirty="0" smtClean="0"/>
              <a:t>cause </a:t>
            </a:r>
            <a:r>
              <a:rPr lang="en-US" sz="2600" dirty="0"/>
              <a:t>mold to </a:t>
            </a:r>
            <a:r>
              <a:rPr lang="en-US" sz="2600" dirty="0" smtClean="0"/>
              <a:t>grow, </a:t>
            </a:r>
            <a:r>
              <a:rPr lang="en-US" sz="2600" dirty="0"/>
              <a:t>which has been linked to an unpleasant array of health issues for residents. </a:t>
            </a:r>
            <a:endParaRPr lang="en-US" sz="2600" dirty="0" smtClean="0"/>
          </a:p>
          <a:p>
            <a:pPr lvl="1"/>
            <a:r>
              <a:rPr lang="en-US" sz="2600" dirty="0" smtClean="0"/>
              <a:t>Turn </a:t>
            </a:r>
            <a:r>
              <a:rPr lang="en-US" sz="2600" dirty="0"/>
              <a:t>off the </a:t>
            </a:r>
            <a:r>
              <a:rPr lang="en-US" sz="2600" dirty="0" smtClean="0"/>
              <a:t>water </a:t>
            </a:r>
            <a:r>
              <a:rPr lang="en-US" sz="2600" dirty="0"/>
              <a:t>supply until repair can take place. </a:t>
            </a:r>
            <a:r>
              <a:rPr lang="en-US" sz="2600" dirty="0" smtClean="0"/>
              <a:t>The </a:t>
            </a:r>
            <a:r>
              <a:rPr lang="en-US" sz="2600" dirty="0"/>
              <a:t>faster the source of the leak is identified and neutralized, the less chance there is for long-term or serious damage. </a:t>
            </a:r>
          </a:p>
          <a:p>
            <a:r>
              <a:rPr lang="en-US" sz="2800" dirty="0"/>
              <a:t>Carbon Monoxide</a:t>
            </a:r>
            <a:r>
              <a:rPr lang="en-US" sz="2800" dirty="0" smtClean="0"/>
              <a:t>.</a:t>
            </a:r>
          </a:p>
          <a:p>
            <a:pPr lvl="1"/>
            <a:r>
              <a:rPr lang="en-US" sz="2600" dirty="0" smtClean="0"/>
              <a:t>An </a:t>
            </a:r>
            <a:r>
              <a:rPr lang="en-US" sz="2600" dirty="0"/>
              <a:t>invisible, odorless gas that can be deadly if left undetected</a:t>
            </a:r>
            <a:r>
              <a:rPr lang="en-US" sz="2600" dirty="0" smtClean="0"/>
              <a:t>.</a:t>
            </a:r>
          </a:p>
          <a:p>
            <a:pPr lvl="1"/>
            <a:r>
              <a:rPr lang="en-US" sz="2600" dirty="0"/>
              <a:t>Common sources of carbon monoxide include malfunctioning </a:t>
            </a:r>
            <a:r>
              <a:rPr lang="en-US" sz="2600" dirty="0" smtClean="0"/>
              <a:t>furnaces</a:t>
            </a:r>
            <a:r>
              <a:rPr lang="en-US" sz="2600" dirty="0"/>
              <a:t>, kerosene </a:t>
            </a:r>
            <a:r>
              <a:rPr lang="en-US" sz="2600" dirty="0" smtClean="0"/>
              <a:t>heaters</a:t>
            </a:r>
            <a:r>
              <a:rPr lang="en-US" sz="2600" dirty="0"/>
              <a:t>, </a:t>
            </a:r>
            <a:r>
              <a:rPr lang="en-US" sz="2600" dirty="0" smtClean="0"/>
              <a:t>gas and wood stoves, </a:t>
            </a:r>
            <a:r>
              <a:rPr lang="en-US" sz="2600" dirty="0"/>
              <a:t>fireplaces, and motor vehicle engines</a:t>
            </a:r>
            <a:r>
              <a:rPr lang="en-US" sz="2600" dirty="0" smtClean="0"/>
              <a:t>.</a:t>
            </a:r>
          </a:p>
          <a:p>
            <a:pPr lvl="1"/>
            <a:r>
              <a:rPr lang="en-US" sz="2600" dirty="0" smtClean="0"/>
              <a:t>CO </a:t>
            </a:r>
            <a:r>
              <a:rPr lang="en-US" sz="2600" dirty="0"/>
              <a:t>and smoke detectors are a must. </a:t>
            </a:r>
            <a:r>
              <a:rPr lang="en-US" sz="2600" dirty="0" smtClean="0"/>
              <a:t> </a:t>
            </a:r>
            <a:endParaRPr lang="en-US" sz="2600" dirty="0"/>
          </a:p>
          <a:p>
            <a:pPr marL="457200" indent="-457200">
              <a:buFont typeface="Arial" panose="020B0604020202020204" pitchFamily="34" charset="0"/>
              <a:buChar char="•"/>
            </a:pPr>
            <a:endParaRPr lang="en-US" altLang="en-US" sz="2800" dirty="0"/>
          </a:p>
          <a:p>
            <a:pPr marL="457200" indent="-457200">
              <a:buFont typeface="Arial" panose="020B0604020202020204" pitchFamily="34" charset="0"/>
              <a:buChar char="•"/>
            </a:pPr>
            <a:endParaRPr lang="en-US" sz="2800" dirty="0" smtClean="0"/>
          </a:p>
        </p:txBody>
      </p:sp>
      <p:sp>
        <p:nvSpPr>
          <p:cNvPr id="4" name="Slide Number Placeholder 3"/>
          <p:cNvSpPr>
            <a:spLocks noGrp="1"/>
          </p:cNvSpPr>
          <p:nvPr>
            <p:ph type="sldNum" sz="quarter" idx="12"/>
          </p:nvPr>
        </p:nvSpPr>
        <p:spPr/>
        <p:txBody>
          <a:bodyPr/>
          <a:lstStyle/>
          <a:p>
            <a:fld id="{8C9E1820-E9B2-42D1-9078-7F6EB35AD6D1}" type="slidenum">
              <a:rPr lang="en-US" smtClean="0"/>
              <a:pPr/>
              <a:t>117</a:t>
            </a:fld>
            <a:endParaRPr lang="en-US" dirty="0"/>
          </a:p>
        </p:txBody>
      </p:sp>
    </p:spTree>
    <p:extLst>
      <p:ext uri="{BB962C8B-B14F-4D97-AF65-F5344CB8AC3E}">
        <p14:creationId xmlns:p14="http://schemas.microsoft.com/office/powerpoint/2010/main" val="2804458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Emergency Action Plan for Home</a:t>
            </a:r>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118</a:t>
            </a:fld>
            <a:endParaRPr lang="en-US" dirty="0"/>
          </a:p>
        </p:txBody>
      </p:sp>
      <p:sp>
        <p:nvSpPr>
          <p:cNvPr id="8" name="Content Placeholder 7"/>
          <p:cNvSpPr>
            <a:spLocks noGrp="1"/>
          </p:cNvSpPr>
          <p:nvPr>
            <p:ph idx="1"/>
          </p:nvPr>
        </p:nvSpPr>
        <p:spPr>
          <a:xfrm>
            <a:off x="152400" y="1447800"/>
            <a:ext cx="8839200" cy="5105400"/>
          </a:xfrm>
        </p:spPr>
        <p:txBody>
          <a:bodyPr>
            <a:normAutofit fontScale="85000" lnSpcReduction="20000"/>
          </a:bodyPr>
          <a:lstStyle/>
          <a:p>
            <a:r>
              <a:rPr lang="en-US" dirty="0" smtClean="0"/>
              <a:t>An emergency action plan helps protect yourself and your family in the event of an emergency.</a:t>
            </a:r>
          </a:p>
          <a:p>
            <a:r>
              <a:rPr lang="en-US" dirty="0" smtClean="0"/>
              <a:t>Being prepared can reduce fear, anxiety, and losses that accompany disasters.</a:t>
            </a:r>
          </a:p>
          <a:p>
            <a:pPr marL="514350" indent="-514350">
              <a:buFont typeface="+mj-lt"/>
              <a:buAutoNum type="arabicPeriod"/>
            </a:pPr>
            <a:r>
              <a:rPr lang="en-US" dirty="0" smtClean="0"/>
              <a:t>Home Evacuation and Floor Plan</a:t>
            </a:r>
          </a:p>
          <a:p>
            <a:pPr marL="880110" lvl="1" indent="-514350">
              <a:buFont typeface="+mj-lt"/>
              <a:buAutoNum type="alphaLcPeriod"/>
            </a:pPr>
            <a:r>
              <a:rPr lang="en-US" dirty="0" smtClean="0"/>
              <a:t>Draw a floor plan of your house.</a:t>
            </a:r>
          </a:p>
          <a:p>
            <a:pPr marL="880110" lvl="1" indent="-514350">
              <a:buFont typeface="+mj-lt"/>
              <a:buAutoNum type="alphaLcPeriod"/>
            </a:pPr>
            <a:r>
              <a:rPr lang="en-US" dirty="0" smtClean="0"/>
              <a:t>Include two ways out of every room, including windows.</a:t>
            </a:r>
          </a:p>
          <a:p>
            <a:pPr marL="880110" lvl="1" indent="-514350">
              <a:buFont typeface="+mj-lt"/>
              <a:buAutoNum type="alphaLcPeriod"/>
            </a:pPr>
            <a:r>
              <a:rPr lang="en-US" dirty="0" smtClean="0"/>
              <a:t>Mark the locations of the first aid kit, fire extinguisher, and tornado shelter.</a:t>
            </a:r>
          </a:p>
          <a:p>
            <a:pPr marL="514350" indent="-514350">
              <a:buFont typeface="+mj-lt"/>
              <a:buAutoNum type="arabicPeriod"/>
            </a:pPr>
            <a:r>
              <a:rPr lang="en-US" dirty="0" smtClean="0"/>
              <a:t>Plan to have 3 meeting places for your family in case of an emergency:</a:t>
            </a:r>
          </a:p>
          <a:p>
            <a:pPr marL="880110" lvl="1" indent="-514350">
              <a:buFont typeface="+mj-lt"/>
              <a:buAutoNum type="alphaLcPeriod"/>
            </a:pPr>
            <a:r>
              <a:rPr lang="en-US" dirty="0" smtClean="0"/>
              <a:t>Directly outside of the house in case of fire.</a:t>
            </a:r>
          </a:p>
          <a:p>
            <a:pPr marL="880110" lvl="1" indent="-514350">
              <a:buFont typeface="+mj-lt"/>
              <a:buAutoNum type="alphaLcPeriod"/>
            </a:pPr>
            <a:r>
              <a:rPr lang="en-US" dirty="0" smtClean="0"/>
              <a:t>Within the neighborhood – walking distance, in case your street was blocked off for something like a gas leak.</a:t>
            </a:r>
          </a:p>
          <a:p>
            <a:pPr marL="880110" lvl="1" indent="-514350">
              <a:buFont typeface="+mj-lt"/>
              <a:buAutoNum type="alphaLcPeriod"/>
            </a:pPr>
            <a:r>
              <a:rPr lang="en-US" dirty="0" smtClean="0"/>
              <a:t>Outside of the neighborhood – biking or driving distance in case it wasn’t save to be in your town because of some sort of natural disaster such as a tornado.</a:t>
            </a:r>
          </a:p>
        </p:txBody>
      </p:sp>
    </p:spTree>
    <p:extLst>
      <p:ext uri="{BB962C8B-B14F-4D97-AF65-F5344CB8AC3E}">
        <p14:creationId xmlns:p14="http://schemas.microsoft.com/office/powerpoint/2010/main" val="22265320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
            <a:ext cx="8229600" cy="1143000"/>
          </a:xfrm>
        </p:spPr>
        <p:txBody>
          <a:bodyPr>
            <a:normAutofit fontScale="90000"/>
          </a:bodyPr>
          <a:lstStyle/>
          <a:p>
            <a:r>
              <a:rPr lang="en-US" dirty="0" smtClean="0"/>
              <a:t>Emergency Action Plan for Home</a:t>
            </a:r>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119</a:t>
            </a:fld>
            <a:endParaRPr lang="en-US" dirty="0"/>
          </a:p>
        </p:txBody>
      </p:sp>
      <p:sp>
        <p:nvSpPr>
          <p:cNvPr id="8" name="Content Placeholder 7"/>
          <p:cNvSpPr>
            <a:spLocks noGrp="1"/>
          </p:cNvSpPr>
          <p:nvPr>
            <p:ph idx="1"/>
          </p:nvPr>
        </p:nvSpPr>
        <p:spPr>
          <a:xfrm>
            <a:off x="228600" y="1386839"/>
            <a:ext cx="8686800" cy="5334635"/>
          </a:xfrm>
        </p:spPr>
        <p:txBody>
          <a:bodyPr>
            <a:normAutofit fontScale="92500" lnSpcReduction="10000"/>
          </a:bodyPr>
          <a:lstStyle/>
          <a:p>
            <a:pPr marL="514350" indent="-514350">
              <a:buFont typeface="+mj-lt"/>
              <a:buAutoNum type="arabicPeriod" startAt="3"/>
            </a:pPr>
            <a:r>
              <a:rPr lang="en-US" dirty="0" smtClean="0"/>
              <a:t>Contact information</a:t>
            </a:r>
          </a:p>
          <a:p>
            <a:pPr marL="880110" lvl="1" indent="-514350">
              <a:buFont typeface="+mj-lt"/>
              <a:buAutoNum type="alphaLcPeriod"/>
            </a:pPr>
            <a:r>
              <a:rPr lang="en-US" dirty="0" smtClean="0"/>
              <a:t>Your family may not be together when disaster strikes, so it is important to plan in advance how you will contact one another. </a:t>
            </a:r>
            <a:endParaRPr lang="en-US" dirty="0"/>
          </a:p>
          <a:p>
            <a:pPr marL="880110" lvl="1" indent="-514350">
              <a:buFont typeface="+mj-lt"/>
              <a:buAutoNum type="alphaLcPeriod"/>
            </a:pPr>
            <a:r>
              <a:rPr lang="en-US" dirty="0" smtClean="0"/>
              <a:t>Make an individual card for each person in your family. </a:t>
            </a:r>
          </a:p>
          <a:p>
            <a:pPr marL="514350" indent="-514350">
              <a:buFont typeface="+mj-lt"/>
              <a:buAutoNum type="arabicPeriod" startAt="3"/>
            </a:pPr>
            <a:r>
              <a:rPr lang="en-US" dirty="0" smtClean="0"/>
              <a:t>Emergency Kits</a:t>
            </a:r>
          </a:p>
          <a:p>
            <a:pPr marL="880110" lvl="1" indent="-514350">
              <a:buFont typeface="+mj-lt"/>
              <a:buAutoNum type="alphaLcPeriod"/>
            </a:pPr>
            <a:r>
              <a:rPr lang="en-US" dirty="0" smtClean="0"/>
              <a:t>Since you never know when an emergency will occur, it is important to be prepared at all times. You can do this by having certain supplies on hand for different types of emergencies. Create a list of items you should have for the following types of kits:</a:t>
            </a:r>
          </a:p>
          <a:p>
            <a:pPr marL="1154430" lvl="2" indent="-514350">
              <a:buFont typeface="+mj-lt"/>
              <a:buAutoNum type="arabicPeriod"/>
            </a:pPr>
            <a:r>
              <a:rPr lang="en-US" dirty="0" smtClean="0"/>
              <a:t>First Aid Kit – supplies you would need for a medical emergency.</a:t>
            </a:r>
          </a:p>
          <a:p>
            <a:pPr marL="1154430" lvl="2" indent="-514350">
              <a:buFont typeface="+mj-lt"/>
              <a:buAutoNum type="arabicPeriod"/>
            </a:pPr>
            <a:r>
              <a:rPr lang="en-US" dirty="0" smtClean="0"/>
              <a:t>To Go Kit – supplies you would need if you were told to leave your home not knowing when you would be able to return.</a:t>
            </a:r>
          </a:p>
          <a:p>
            <a:pPr marL="1154430" lvl="2" indent="-514350">
              <a:buFont typeface="+mj-lt"/>
              <a:buAutoNum type="arabicPeriod"/>
            </a:pPr>
            <a:r>
              <a:rPr lang="en-US" dirty="0" smtClean="0"/>
              <a:t>Shelter in Place Kit – supplies you would need if you were unable to leave your home for at least 3 days and your home may or may not have working utilities.</a:t>
            </a:r>
            <a:endParaRPr lang="en-US" dirty="0"/>
          </a:p>
        </p:txBody>
      </p:sp>
    </p:spTree>
    <p:extLst>
      <p:ext uri="{BB962C8B-B14F-4D97-AF65-F5344CB8AC3E}">
        <p14:creationId xmlns:p14="http://schemas.microsoft.com/office/powerpoint/2010/main" val="44709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Minor burns/scalds (1</a:t>
            </a:r>
            <a:r>
              <a:rPr lang="en-US" baseline="30000" dirty="0" smtClean="0"/>
              <a:t>st</a:t>
            </a:r>
            <a:r>
              <a:rPr lang="en-US" dirty="0" smtClean="0"/>
              <a:t> degree) </a:t>
            </a:r>
            <a:endParaRPr lang="en-US" dirty="0"/>
          </a:p>
        </p:txBody>
      </p:sp>
      <p:sp>
        <p:nvSpPr>
          <p:cNvPr id="3" name="Content Placeholder 2"/>
          <p:cNvSpPr>
            <a:spLocks noGrp="1"/>
          </p:cNvSpPr>
          <p:nvPr>
            <p:ph sz="half" idx="1"/>
          </p:nvPr>
        </p:nvSpPr>
        <p:spPr/>
        <p:txBody>
          <a:bodyPr>
            <a:normAutofit/>
          </a:bodyPr>
          <a:lstStyle/>
          <a:p>
            <a:r>
              <a:rPr lang="en-US" dirty="0" smtClean="0"/>
              <a:t>A first degree burn is reddened skin without blisters. </a:t>
            </a:r>
          </a:p>
          <a:p>
            <a:r>
              <a:rPr lang="en-US" dirty="0"/>
              <a:t>Immediately put the burned part in cold tap water </a:t>
            </a:r>
            <a:r>
              <a:rPr lang="en-US" dirty="0" smtClean="0"/>
              <a:t>for </a:t>
            </a:r>
            <a:r>
              <a:rPr lang="en-US" dirty="0"/>
              <a:t>10 minutes. </a:t>
            </a:r>
            <a:endParaRPr lang="en-US" dirty="0" smtClean="0"/>
          </a:p>
          <a:p>
            <a:r>
              <a:rPr lang="en-US" dirty="0" smtClean="0"/>
              <a:t>This </a:t>
            </a:r>
            <a:r>
              <a:rPr lang="en-US" dirty="0"/>
              <a:t>will lessen the depth of the burn and relieve pain. </a:t>
            </a:r>
          </a:p>
          <a:p>
            <a:endParaRPr lang="en-US" dirty="0" smtClean="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623344"/>
            <a:ext cx="4038600" cy="3028950"/>
          </a:xfrm>
        </p:spPr>
      </p:pic>
      <p:sp>
        <p:nvSpPr>
          <p:cNvPr id="6" name="Slide Number Placeholder 5"/>
          <p:cNvSpPr>
            <a:spLocks noGrp="1"/>
          </p:cNvSpPr>
          <p:nvPr>
            <p:ph type="sldNum" sz="quarter" idx="12"/>
          </p:nvPr>
        </p:nvSpPr>
        <p:spPr/>
        <p:txBody>
          <a:bodyPr/>
          <a:lstStyle/>
          <a:p>
            <a:fld id="{8C9E1820-E9B2-42D1-9078-7F6EB35AD6D1}" type="slidenum">
              <a:rPr lang="en-US" smtClean="0"/>
              <a:pPr/>
              <a:t>12</a:t>
            </a:fld>
            <a:endParaRPr lang="en-US" dirty="0"/>
          </a:p>
        </p:txBody>
      </p:sp>
    </p:spTree>
    <p:extLst>
      <p:ext uri="{BB962C8B-B14F-4D97-AF65-F5344CB8AC3E}">
        <p14:creationId xmlns:p14="http://schemas.microsoft.com/office/powerpoint/2010/main" val="1103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smtClean="0"/>
              <a:t>Home Evacuation Floor Plan Example.</a:t>
            </a:r>
            <a:endParaRPr lang="en-US" sz="40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4772" y="1981200"/>
            <a:ext cx="6854456" cy="4002895"/>
          </a:xfrm>
          <a:prstGeom prst="rect">
            <a:avLst/>
          </a:prstGeom>
        </p:spPr>
      </p:pic>
      <p:sp>
        <p:nvSpPr>
          <p:cNvPr id="5" name="Slide Number Placeholder 4"/>
          <p:cNvSpPr>
            <a:spLocks noGrp="1"/>
          </p:cNvSpPr>
          <p:nvPr>
            <p:ph type="sldNum" sz="quarter" idx="12"/>
          </p:nvPr>
        </p:nvSpPr>
        <p:spPr/>
        <p:txBody>
          <a:bodyPr/>
          <a:lstStyle/>
          <a:p>
            <a:fld id="{8C9E1820-E9B2-42D1-9078-7F6EB35AD6D1}" type="slidenum">
              <a:rPr lang="en-US" smtClean="0"/>
              <a:pPr/>
              <a:t>120</a:t>
            </a:fld>
            <a:endParaRPr lang="en-US" dirty="0"/>
          </a:p>
        </p:txBody>
      </p:sp>
    </p:spTree>
    <p:extLst>
      <p:ext uri="{BB962C8B-B14F-4D97-AF65-F5344CB8AC3E}">
        <p14:creationId xmlns:p14="http://schemas.microsoft.com/office/powerpoint/2010/main" val="28389855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Emergency Action Plan</a:t>
            </a:r>
            <a:endParaRPr lang="en-US" sz="4000" dirty="0"/>
          </a:p>
        </p:txBody>
      </p:sp>
      <p:sp>
        <p:nvSpPr>
          <p:cNvPr id="3" name="Text Placeholder 2"/>
          <p:cNvSpPr>
            <a:spLocks noGrp="1"/>
          </p:cNvSpPr>
          <p:nvPr>
            <p:ph sz="half" idx="1"/>
          </p:nvPr>
        </p:nvSpPr>
        <p:spPr/>
        <p:txBody>
          <a:bodyPr>
            <a:normAutofit fontScale="92500"/>
          </a:bodyPr>
          <a:lstStyle/>
          <a:p>
            <a:pPr marL="0" indent="0">
              <a:lnSpc>
                <a:spcPct val="120000"/>
              </a:lnSpc>
              <a:spcBef>
                <a:spcPts val="0"/>
              </a:spcBef>
              <a:buNone/>
            </a:pPr>
            <a:r>
              <a:rPr lang="en-US" altLang="en-US" sz="2200" b="1" dirty="0" smtClean="0"/>
              <a:t>Storm Emergency: </a:t>
            </a:r>
          </a:p>
          <a:p>
            <a:pPr marL="457200" indent="-457200">
              <a:lnSpc>
                <a:spcPct val="120000"/>
              </a:lnSpc>
              <a:spcBef>
                <a:spcPts val="0"/>
              </a:spcBef>
              <a:buFont typeface="+mj-lt"/>
              <a:buAutoNum type="arabicPeriod"/>
            </a:pPr>
            <a:r>
              <a:rPr lang="en-US" altLang="en-US" sz="2200" dirty="0" smtClean="0"/>
              <a:t>Make a </a:t>
            </a:r>
            <a:r>
              <a:rPr lang="en-US" altLang="en-US" sz="2200" dirty="0"/>
              <a:t>storm emergency kit </a:t>
            </a:r>
            <a:r>
              <a:rPr lang="en-US" altLang="en-US" sz="2200" dirty="0" smtClean="0"/>
              <a:t>that includes </a:t>
            </a:r>
            <a:r>
              <a:rPr lang="en-US" altLang="en-US" sz="2200" dirty="0"/>
              <a:t>supplies you might need while you're sheltering from a hurricane or tornado, or if you lose power for several days after a major storm. </a:t>
            </a:r>
            <a:endParaRPr lang="en-US" altLang="en-US" sz="2200" dirty="0" smtClean="0"/>
          </a:p>
          <a:p>
            <a:pPr marL="457200" indent="-457200">
              <a:lnSpc>
                <a:spcPct val="120000"/>
              </a:lnSpc>
              <a:spcBef>
                <a:spcPts val="0"/>
              </a:spcBef>
              <a:buFont typeface="+mj-lt"/>
              <a:buAutoNum type="arabicPeriod"/>
            </a:pPr>
            <a:r>
              <a:rPr lang="en-US" altLang="en-US" sz="2200" dirty="0" smtClean="0"/>
              <a:t>It </a:t>
            </a:r>
            <a:r>
              <a:rPr lang="en-US" altLang="en-US" sz="2200" dirty="0"/>
              <a:t>should </a:t>
            </a:r>
            <a:r>
              <a:rPr lang="en-US" altLang="en-US" sz="2200" dirty="0" smtClean="0"/>
              <a:t>include </a:t>
            </a:r>
            <a:r>
              <a:rPr lang="en-US" altLang="en-US" sz="2200" dirty="0"/>
              <a:t>things like cash, non-perishable foods, water, a first-aid kit, and more. </a:t>
            </a:r>
          </a:p>
          <a:p>
            <a:pPr marL="457200" indent="-457200">
              <a:lnSpc>
                <a:spcPct val="120000"/>
              </a:lnSpc>
              <a:spcBef>
                <a:spcPts val="0"/>
              </a:spcBef>
              <a:buFont typeface="Arial" panose="020B0604020202020204" pitchFamily="34" charset="0"/>
              <a:buChar char="•"/>
            </a:pPr>
            <a:endParaRPr lang="en-US" altLang="en-US" sz="2400" dirty="0" smtClean="0"/>
          </a:p>
          <a:p>
            <a:pPr marL="822960" lvl="1" indent="-457200">
              <a:buFont typeface="Arial" panose="020B0604020202020204" pitchFamily="34" charset="0"/>
              <a:buChar char="•"/>
            </a:pPr>
            <a:endParaRPr lang="en-US" altLang="en-US" sz="2200" dirty="0"/>
          </a:p>
          <a:p>
            <a:pPr marL="457200" indent="-457200">
              <a:buFont typeface="Arial" panose="020B0604020202020204" pitchFamily="34" charset="0"/>
              <a:buChar char="•"/>
            </a:pPr>
            <a:endParaRPr lang="en-US" sz="2800" dirty="0" smtClean="0"/>
          </a:p>
        </p:txBody>
      </p:sp>
      <p:sp>
        <p:nvSpPr>
          <p:cNvPr id="11" name="Content Placeholder 10"/>
          <p:cNvSpPr>
            <a:spLocks noGrp="1"/>
          </p:cNvSpPr>
          <p:nvPr>
            <p:ph sz="half" idx="2"/>
          </p:nvPr>
        </p:nvSpPr>
        <p:spPr/>
        <p:txBody>
          <a:bodyPr>
            <a:normAutofit fontScale="92500"/>
          </a:bodyPr>
          <a:lstStyle/>
          <a:p>
            <a:pPr marL="0" indent="0">
              <a:lnSpc>
                <a:spcPct val="110000"/>
              </a:lnSpc>
              <a:spcBef>
                <a:spcPts val="0"/>
              </a:spcBef>
              <a:buNone/>
            </a:pPr>
            <a:r>
              <a:rPr lang="en-US" altLang="en-US" sz="2000" b="1" dirty="0"/>
              <a:t>Water Outage</a:t>
            </a:r>
          </a:p>
          <a:p>
            <a:pPr marL="457200" indent="-457200">
              <a:lnSpc>
                <a:spcPct val="110000"/>
              </a:lnSpc>
              <a:spcBef>
                <a:spcPts val="0"/>
              </a:spcBef>
              <a:buFont typeface="+mj-lt"/>
              <a:buAutoNum type="arabicPeriod"/>
            </a:pPr>
            <a:r>
              <a:rPr lang="en-US" sz="2000" dirty="0"/>
              <a:t>Buy water – Always stock up on water in your 72-hour emergency kit to ensure you have enough safe drinking water during the outage. </a:t>
            </a:r>
            <a:endParaRPr lang="en-US" sz="2000" dirty="0" smtClean="0"/>
          </a:p>
          <a:p>
            <a:pPr marL="457200" indent="-457200">
              <a:lnSpc>
                <a:spcPct val="110000"/>
              </a:lnSpc>
              <a:spcBef>
                <a:spcPts val="0"/>
              </a:spcBef>
              <a:buFont typeface="+mj-lt"/>
              <a:buAutoNum type="arabicPeriod"/>
            </a:pPr>
            <a:r>
              <a:rPr lang="en-US" sz="2000" dirty="0" smtClean="0"/>
              <a:t>You </a:t>
            </a:r>
            <a:r>
              <a:rPr lang="en-US" sz="2000" dirty="0"/>
              <a:t>can also fill your bath tub with water that can be used when flushing your toilet.</a:t>
            </a:r>
            <a:endParaRPr lang="en-US" altLang="en-US" sz="2000" dirty="0"/>
          </a:p>
          <a:p>
            <a:pPr>
              <a:lnSpc>
                <a:spcPct val="110000"/>
              </a:lnSpc>
            </a:pPr>
            <a:endParaRPr lang="en-US" sz="2000"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121</a:t>
            </a:fld>
            <a:endParaRPr lang="en-US" dirty="0"/>
          </a:p>
        </p:txBody>
      </p:sp>
    </p:spTree>
    <p:extLst>
      <p:ext uri="{BB962C8B-B14F-4D97-AF65-F5344CB8AC3E}">
        <p14:creationId xmlns:p14="http://schemas.microsoft.com/office/powerpoint/2010/main" val="21513324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Emergency Action Plan</a:t>
            </a:r>
            <a:endParaRPr lang="en-US" sz="4000" dirty="0"/>
          </a:p>
        </p:txBody>
      </p:sp>
      <p:sp>
        <p:nvSpPr>
          <p:cNvPr id="9" name="Content Placeholder 8"/>
          <p:cNvSpPr>
            <a:spLocks noGrp="1"/>
          </p:cNvSpPr>
          <p:nvPr>
            <p:ph idx="1"/>
          </p:nvPr>
        </p:nvSpPr>
        <p:spPr/>
        <p:txBody>
          <a:bodyPr>
            <a:normAutofit fontScale="70000" lnSpcReduction="20000"/>
          </a:bodyPr>
          <a:lstStyle/>
          <a:p>
            <a:pPr marL="0" indent="0">
              <a:lnSpc>
                <a:spcPct val="120000"/>
              </a:lnSpc>
              <a:spcBef>
                <a:spcPts val="0"/>
              </a:spcBef>
              <a:buNone/>
            </a:pPr>
            <a:r>
              <a:rPr lang="en-US" altLang="en-US" sz="2800" b="1" dirty="0"/>
              <a:t>Power Outage</a:t>
            </a:r>
          </a:p>
          <a:p>
            <a:pPr marL="514350" indent="-514350">
              <a:lnSpc>
                <a:spcPct val="120000"/>
              </a:lnSpc>
              <a:spcBef>
                <a:spcPts val="0"/>
              </a:spcBef>
              <a:buFont typeface="+mj-lt"/>
              <a:buAutoNum type="arabicPeriod"/>
            </a:pPr>
            <a:r>
              <a:rPr lang="en-US" sz="2800" dirty="0"/>
              <a:t>Plan for batteries and other alternatives to meet your needs when the power goes out</a:t>
            </a:r>
            <a:r>
              <a:rPr lang="en-US" sz="2800" dirty="0" smtClean="0"/>
              <a:t>.</a:t>
            </a:r>
          </a:p>
          <a:p>
            <a:pPr marL="514350" indent="-514350">
              <a:lnSpc>
                <a:spcPct val="120000"/>
              </a:lnSpc>
              <a:spcBef>
                <a:spcPts val="0"/>
              </a:spcBef>
              <a:buFont typeface="+mj-lt"/>
              <a:buAutoNum type="arabicPeriod"/>
            </a:pPr>
            <a:r>
              <a:rPr lang="en-US" sz="2800" dirty="0" smtClean="0"/>
              <a:t>Keep </a:t>
            </a:r>
            <a:r>
              <a:rPr lang="en-US" sz="2800" dirty="0"/>
              <a:t>freezers and refrigerators closed. </a:t>
            </a:r>
            <a:endParaRPr lang="en-US" sz="2800" dirty="0" smtClean="0"/>
          </a:p>
          <a:p>
            <a:pPr marL="514350" indent="-514350">
              <a:lnSpc>
                <a:spcPct val="120000"/>
              </a:lnSpc>
              <a:spcBef>
                <a:spcPts val="0"/>
              </a:spcBef>
              <a:buFont typeface="+mj-lt"/>
              <a:buAutoNum type="arabicPeriod"/>
            </a:pPr>
            <a:r>
              <a:rPr lang="en-US" sz="2800" dirty="0" smtClean="0"/>
              <a:t>Maintain </a:t>
            </a:r>
            <a:r>
              <a:rPr lang="en-US" sz="2800" dirty="0"/>
              <a:t>food supplies that do not require refrigeration</a:t>
            </a:r>
            <a:r>
              <a:rPr lang="en-US" sz="2800" dirty="0" smtClean="0"/>
              <a:t>. </a:t>
            </a:r>
          </a:p>
          <a:p>
            <a:pPr marL="514350" indent="-514350">
              <a:lnSpc>
                <a:spcPct val="120000"/>
              </a:lnSpc>
              <a:spcBef>
                <a:spcPts val="0"/>
              </a:spcBef>
              <a:buFont typeface="+mj-lt"/>
              <a:buAutoNum type="arabicPeriod"/>
            </a:pPr>
            <a:r>
              <a:rPr lang="en-US" sz="2800" dirty="0" smtClean="0"/>
              <a:t>Generators</a:t>
            </a:r>
            <a:r>
              <a:rPr lang="en-US" sz="2800" dirty="0"/>
              <a:t>, camp stoves, or charcoal grills should always be used outdoors and at least 20 feet away from windows. </a:t>
            </a:r>
            <a:endParaRPr lang="en-US" sz="2800" dirty="0" smtClean="0"/>
          </a:p>
          <a:p>
            <a:pPr marL="514350" indent="-514350">
              <a:lnSpc>
                <a:spcPct val="120000"/>
              </a:lnSpc>
              <a:spcBef>
                <a:spcPts val="0"/>
              </a:spcBef>
              <a:buFont typeface="+mj-lt"/>
              <a:buAutoNum type="arabicPeriod"/>
            </a:pPr>
            <a:r>
              <a:rPr lang="en-US" sz="2800" dirty="0" smtClean="0"/>
              <a:t>Never </a:t>
            </a:r>
            <a:r>
              <a:rPr lang="en-US" sz="2800" dirty="0"/>
              <a:t>use a gas stovetop or oven to heat your </a:t>
            </a:r>
            <a:r>
              <a:rPr lang="en-US" sz="2800" dirty="0" smtClean="0"/>
              <a:t>home. </a:t>
            </a:r>
          </a:p>
          <a:p>
            <a:pPr marL="514350" indent="-514350">
              <a:lnSpc>
                <a:spcPct val="120000"/>
              </a:lnSpc>
              <a:spcBef>
                <a:spcPts val="0"/>
              </a:spcBef>
              <a:buFont typeface="+mj-lt"/>
              <a:buAutoNum type="arabicPeriod"/>
            </a:pPr>
            <a:r>
              <a:rPr lang="en-US" sz="2800" dirty="0" smtClean="0"/>
              <a:t>Check </a:t>
            </a:r>
            <a:r>
              <a:rPr lang="en-US" sz="2800" dirty="0"/>
              <a:t>on your neighbors. </a:t>
            </a:r>
            <a:endParaRPr lang="en-US" sz="2800" dirty="0" smtClean="0"/>
          </a:p>
          <a:p>
            <a:pPr marL="514350" indent="-514350">
              <a:lnSpc>
                <a:spcPct val="120000"/>
              </a:lnSpc>
              <a:spcBef>
                <a:spcPts val="0"/>
              </a:spcBef>
              <a:buFont typeface="+mj-lt"/>
              <a:buAutoNum type="arabicPeriod"/>
            </a:pPr>
            <a:r>
              <a:rPr lang="en-US" sz="2800" dirty="0" smtClean="0"/>
              <a:t>Go </a:t>
            </a:r>
            <a:r>
              <a:rPr lang="en-US" sz="2800" dirty="0"/>
              <a:t>to a community location with power if heat or cold is </a:t>
            </a:r>
            <a:r>
              <a:rPr lang="en-US" sz="2800" dirty="0" smtClean="0"/>
              <a:t>extreme. </a:t>
            </a:r>
          </a:p>
          <a:p>
            <a:pPr marL="514350" indent="-514350">
              <a:lnSpc>
                <a:spcPct val="120000"/>
              </a:lnSpc>
              <a:spcBef>
                <a:spcPts val="0"/>
              </a:spcBef>
              <a:buFont typeface="+mj-lt"/>
              <a:buAutoNum type="arabicPeriod"/>
            </a:pPr>
            <a:r>
              <a:rPr lang="en-US" sz="2800" dirty="0" smtClean="0"/>
              <a:t>Turn </a:t>
            </a:r>
            <a:r>
              <a:rPr lang="en-US" sz="2800" dirty="0"/>
              <a:t>off or disconnect appliances, equipment, or electronics. </a:t>
            </a:r>
            <a:endParaRPr lang="en-US" sz="2800" dirty="0" smtClean="0"/>
          </a:p>
          <a:p>
            <a:pPr marL="514350" indent="-514350">
              <a:lnSpc>
                <a:spcPct val="120000"/>
              </a:lnSpc>
              <a:spcBef>
                <a:spcPts val="0"/>
              </a:spcBef>
              <a:buFont typeface="+mj-lt"/>
              <a:buAutoNum type="arabicPeriod"/>
            </a:pPr>
            <a:r>
              <a:rPr lang="en-US" sz="2800" dirty="0" smtClean="0"/>
              <a:t>Power </a:t>
            </a:r>
            <a:r>
              <a:rPr lang="en-US" sz="2800" dirty="0"/>
              <a:t>may return with momentary “surges” or “spikes” that can cause damage.</a:t>
            </a:r>
          </a:p>
          <a:p>
            <a:pPr marL="0" indent="0">
              <a:buNone/>
            </a:pPr>
            <a:endParaRPr lang="en-US" altLang="en-US" sz="2800" dirty="0"/>
          </a:p>
          <a:p>
            <a:pPr marL="0" indent="0">
              <a:buNone/>
            </a:pPr>
            <a:endParaRPr lang="en-US" sz="2800" dirty="0"/>
          </a:p>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122</a:t>
            </a:fld>
            <a:endParaRPr lang="en-US" dirty="0"/>
          </a:p>
        </p:txBody>
      </p:sp>
      <p:sp>
        <p:nvSpPr>
          <p:cNvPr id="7" name="Text Placeholder 2"/>
          <p:cNvSpPr txBox="1">
            <a:spLocks/>
          </p:cNvSpPr>
          <p:nvPr/>
        </p:nvSpPr>
        <p:spPr>
          <a:xfrm>
            <a:off x="6248400" y="1922262"/>
            <a:ext cx="2743200" cy="443484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800" dirty="0" smtClean="0"/>
          </a:p>
        </p:txBody>
      </p:sp>
    </p:spTree>
    <p:extLst>
      <p:ext uri="{BB962C8B-B14F-4D97-AF65-F5344CB8AC3E}">
        <p14:creationId xmlns:p14="http://schemas.microsoft.com/office/powerpoint/2010/main" val="413088050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ltLang="en-US" sz="5400" dirty="0" smtClean="0"/>
              <a:t>How to Obtain Potable Water in an Emergency</a:t>
            </a:r>
            <a:endParaRPr lang="en-US" dirty="0"/>
          </a:p>
        </p:txBody>
      </p:sp>
      <p:sp>
        <p:nvSpPr>
          <p:cNvPr id="3" name="Text Placeholder 2"/>
          <p:cNvSpPr>
            <a:spLocks noGrp="1"/>
          </p:cNvSpPr>
          <p:nvPr>
            <p:ph sz="half" idx="1"/>
          </p:nvPr>
        </p:nvSpPr>
        <p:spPr/>
        <p:txBody>
          <a:bodyPr>
            <a:normAutofit fontScale="92500" lnSpcReduction="20000"/>
          </a:bodyPr>
          <a:lstStyle/>
          <a:p>
            <a:pPr marL="457200" indent="-457200">
              <a:buFont typeface="Arial" panose="020B0604020202020204" pitchFamily="34" charset="0"/>
              <a:buChar char="•"/>
            </a:pPr>
            <a:r>
              <a:rPr lang="en-US" sz="2800" dirty="0" smtClean="0"/>
              <a:t>Boiling</a:t>
            </a:r>
          </a:p>
          <a:p>
            <a:pPr marL="822960" lvl="1" indent="-457200">
              <a:buFont typeface="Arial" panose="020B0604020202020204" pitchFamily="34" charset="0"/>
              <a:buChar char="•"/>
            </a:pPr>
            <a:r>
              <a:rPr lang="en-US" dirty="0" smtClean="0"/>
              <a:t>Boiling </a:t>
            </a:r>
            <a:r>
              <a:rPr lang="en-US" dirty="0"/>
              <a:t>is sufficient to kill </a:t>
            </a:r>
            <a:r>
              <a:rPr lang="en-US" dirty="0" smtClean="0"/>
              <a:t>pathogens. </a:t>
            </a:r>
          </a:p>
          <a:p>
            <a:pPr marL="822960" lvl="1" indent="-457200">
              <a:buFont typeface="Arial" panose="020B0604020202020204" pitchFamily="34" charset="0"/>
              <a:buChar char="•"/>
            </a:pPr>
            <a:r>
              <a:rPr lang="en-US" dirty="0" smtClean="0"/>
              <a:t>If </a:t>
            </a:r>
            <a:r>
              <a:rPr lang="en-US" dirty="0"/>
              <a:t>water is cloudy, let it settle and filter it through a clean </a:t>
            </a:r>
            <a:r>
              <a:rPr lang="en-US" dirty="0" smtClean="0"/>
              <a:t>cloth or </a:t>
            </a:r>
            <a:r>
              <a:rPr lang="en-US" dirty="0"/>
              <a:t>coffee filter. </a:t>
            </a:r>
            <a:endParaRPr lang="en-US" dirty="0" smtClean="0"/>
          </a:p>
          <a:p>
            <a:pPr marL="822960" lvl="1" indent="-457200">
              <a:buFont typeface="Arial" panose="020B0604020202020204" pitchFamily="34" charset="0"/>
              <a:buChar char="•"/>
            </a:pPr>
            <a:r>
              <a:rPr lang="en-US" dirty="0" smtClean="0"/>
              <a:t>Bring </a:t>
            </a:r>
            <a:r>
              <a:rPr lang="en-US" dirty="0"/>
              <a:t>water to a rolling boil for at least one minute.</a:t>
            </a:r>
            <a:endParaRPr lang="en-US" dirty="0" smtClean="0"/>
          </a:p>
          <a:p>
            <a:pPr marL="457200" indent="-457200">
              <a:buFont typeface="Arial" panose="020B0604020202020204" pitchFamily="34" charset="0"/>
              <a:buChar char="•"/>
            </a:pPr>
            <a:r>
              <a:rPr lang="en-US" sz="2800" dirty="0" smtClean="0"/>
              <a:t>Disinfectants</a:t>
            </a:r>
          </a:p>
          <a:p>
            <a:pPr marL="457200" indent="-457200">
              <a:buFont typeface="Arial" panose="020B0604020202020204" pitchFamily="34" charset="0"/>
              <a:buChar char="•"/>
            </a:pPr>
            <a:r>
              <a:rPr lang="en-US" sz="2800" dirty="0" smtClean="0"/>
              <a:t>Filters</a:t>
            </a:r>
          </a:p>
          <a:p>
            <a:pPr marL="457200" indent="-457200">
              <a:buFont typeface="Arial" panose="020B0604020202020204" pitchFamily="34" charset="0"/>
              <a:buChar char="•"/>
            </a:pPr>
            <a:r>
              <a:rPr lang="en-US" sz="2800" dirty="0" smtClean="0"/>
              <a:t>Distillation</a:t>
            </a:r>
          </a:p>
          <a:p>
            <a:pPr marL="457200" indent="-457200">
              <a:buFont typeface="Arial" panose="020B0604020202020204" pitchFamily="34" charset="0"/>
              <a:buChar char="•"/>
            </a:pPr>
            <a:endParaRPr lang="en-US" sz="2800" dirty="0" smtClean="0"/>
          </a:p>
        </p:txBody>
      </p:sp>
      <p:sp>
        <p:nvSpPr>
          <p:cNvPr id="4" name="Slide Number Placeholder 3"/>
          <p:cNvSpPr>
            <a:spLocks noGrp="1"/>
          </p:cNvSpPr>
          <p:nvPr>
            <p:ph type="sldNum" sz="quarter" idx="12"/>
          </p:nvPr>
        </p:nvSpPr>
        <p:spPr/>
        <p:txBody>
          <a:bodyPr/>
          <a:lstStyle/>
          <a:p>
            <a:fld id="{8C9E1820-E9B2-42D1-9078-7F6EB35AD6D1}" type="slidenum">
              <a:rPr lang="en-US" smtClean="0"/>
              <a:pPr/>
              <a:t>123</a:t>
            </a:fld>
            <a:endParaRPr lang="en-US" dirty="0"/>
          </a:p>
        </p:txBody>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246" r="10590"/>
          <a:stretch/>
        </p:blipFill>
        <p:spPr>
          <a:xfrm>
            <a:off x="4528515" y="3848203"/>
            <a:ext cx="2128113" cy="2794111"/>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9433" y="3810000"/>
            <a:ext cx="2014932" cy="2870518"/>
          </a:xfrm>
          <a:prstGeom prst="rect">
            <a:avLst/>
          </a:prstGeom>
        </p:spPr>
      </p:pic>
      <p:pic>
        <p:nvPicPr>
          <p:cNvPr id="11" name="Picture 10"/>
          <p:cNvPicPr>
            <a:picLocks noChangeAspect="1"/>
          </p:cNvPicPr>
          <p:nvPr/>
        </p:nvPicPr>
        <p:blipFill rotWithShape="1">
          <a:blip r:embed="rId4"/>
          <a:srcRect b="4578"/>
          <a:stretch/>
        </p:blipFill>
        <p:spPr>
          <a:xfrm>
            <a:off x="5410200" y="1258171"/>
            <a:ext cx="3394165" cy="2429066"/>
          </a:xfrm>
          <a:prstGeom prst="rect">
            <a:avLst/>
          </a:prstGeom>
        </p:spPr>
      </p:pic>
    </p:spTree>
    <p:extLst>
      <p:ext uri="{BB962C8B-B14F-4D97-AF65-F5344CB8AC3E}">
        <p14:creationId xmlns:p14="http://schemas.microsoft.com/office/powerpoint/2010/main" val="519104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Insect Bites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Bites of mosquitoes, chiggers (harvest mites), fleas, and bedbugs usually cause itchy, red bumps. The size of the swelling can vary from a dot to a half inch. </a:t>
            </a:r>
          </a:p>
          <a:p>
            <a:r>
              <a:rPr lang="en-US" dirty="0" smtClean="0"/>
              <a:t>Signs that a bite is from a mosquito are: itchiness, a central raised dot in the swelling, a bite on skin not covered by clothing, and summertime, </a:t>
            </a:r>
          </a:p>
          <a:p>
            <a:r>
              <a:rPr lang="en-US" dirty="0" smtClean="0"/>
              <a:t>Fleas and bedbugs tend to bite skin under clothing. Flea bites often turn into little blisters in young children. </a:t>
            </a:r>
          </a:p>
          <a:p>
            <a:r>
              <a:rPr lang="en-US" dirty="0" smtClean="0"/>
              <a:t>Bites from horseflies, deerflies, gnats, fire ants, harvester ants, blister beetles, and centipedes usually cause a painful, red bump. Fire ant bites change to blisters or pimples within a few hours. </a:t>
            </a:r>
          </a:p>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13</a:t>
            </a:fld>
            <a:endParaRPr lang="en-US" dirty="0"/>
          </a:p>
        </p:txBody>
      </p:sp>
    </p:spTree>
    <p:extLst>
      <p:ext uri="{BB962C8B-B14F-4D97-AF65-F5344CB8AC3E}">
        <p14:creationId xmlns:p14="http://schemas.microsoft.com/office/powerpoint/2010/main" val="318400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of Insect Bites</a:t>
            </a:r>
            <a:endParaRPr lang="en-US" dirty="0"/>
          </a:p>
        </p:txBody>
      </p:sp>
      <p:sp>
        <p:nvSpPr>
          <p:cNvPr id="3" name="Content Placeholder 2"/>
          <p:cNvSpPr>
            <a:spLocks noGrp="1"/>
          </p:cNvSpPr>
          <p:nvPr>
            <p:ph idx="1"/>
          </p:nvPr>
        </p:nvSpPr>
        <p:spPr/>
        <p:txBody>
          <a:bodyPr>
            <a:normAutofit/>
          </a:bodyPr>
          <a:lstStyle/>
          <a:p>
            <a:r>
              <a:rPr lang="en-US" dirty="0" smtClean="0"/>
              <a:t>Apply calamine lotion or a baking soda paste to the area of the bite. </a:t>
            </a:r>
          </a:p>
          <a:p>
            <a:r>
              <a:rPr lang="en-US" dirty="0" smtClean="0"/>
              <a:t>If the itch is severe (as with chiggers), apply nonprescription 1% hydrocortisone cream four times a day. </a:t>
            </a:r>
          </a:p>
          <a:p>
            <a:r>
              <a:rPr lang="en-US" dirty="0" smtClean="0"/>
              <a:t>Do not to pick at the bites or they can become infected or leave scars.</a:t>
            </a:r>
          </a:p>
          <a:p>
            <a:r>
              <a:rPr lang="en-US" dirty="0" smtClean="0"/>
              <a:t>Cold, moist compresses or ice on the area can help. </a:t>
            </a:r>
          </a:p>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14</a:t>
            </a:fld>
            <a:endParaRPr lang="en-US" dirty="0"/>
          </a:p>
        </p:txBody>
      </p:sp>
    </p:spTree>
    <p:extLst>
      <p:ext uri="{BB962C8B-B14F-4D97-AF65-F5344CB8AC3E}">
        <p14:creationId xmlns:p14="http://schemas.microsoft.com/office/powerpoint/2010/main" val="78378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646" rIns="0" bIns="0" rtlCol="0">
            <a:spAutoFit/>
          </a:bodyPr>
          <a:lstStyle/>
          <a:p>
            <a:pPr marL="11206">
              <a:spcBef>
                <a:spcPts val="84"/>
              </a:spcBef>
            </a:pPr>
            <a:r>
              <a:rPr spc="-269" dirty="0"/>
              <a:t>Tick</a:t>
            </a:r>
            <a:r>
              <a:rPr spc="-331" dirty="0"/>
              <a:t> </a:t>
            </a:r>
            <a:r>
              <a:rPr spc="-168" dirty="0"/>
              <a:t>Bites</a:t>
            </a:r>
          </a:p>
        </p:txBody>
      </p:sp>
      <p:sp>
        <p:nvSpPr>
          <p:cNvPr id="8" name="object 3"/>
          <p:cNvSpPr txBox="1">
            <a:spLocks noGrp="1"/>
          </p:cNvSpPr>
          <p:nvPr>
            <p:ph sz="half" idx="1"/>
          </p:nvPr>
        </p:nvSpPr>
        <p:spPr>
          <a:xfrm>
            <a:off x="457200" y="1920085"/>
            <a:ext cx="4038600" cy="2323298"/>
          </a:xfrm>
          <a:prstGeom prst="rect">
            <a:avLst/>
          </a:prstGeom>
          <a:noFill/>
        </p:spPr>
        <p:txBody>
          <a:bodyPr vert="horz" wrap="square" lIns="0" tIns="17369" rIns="0" bIns="0" rtlCol="0">
            <a:spAutoFit/>
          </a:bodyPr>
          <a:lstStyle/>
          <a:p>
            <a:pPr marL="382701" marR="174261" indent="-302575">
              <a:spcBef>
                <a:spcPts val="675"/>
              </a:spcBef>
              <a:buFont typeface="Arial"/>
              <a:buChar char="•"/>
              <a:tabLst>
                <a:tab pos="382701" algn="l"/>
                <a:tab pos="383822" algn="l"/>
              </a:tabLst>
            </a:pPr>
            <a:r>
              <a:rPr sz="2400" spc="-132" dirty="0" smtClean="0">
                <a:latin typeface="Trebuchet MS"/>
                <a:cs typeface="Trebuchet MS"/>
              </a:rPr>
              <a:t>Can </a:t>
            </a:r>
            <a:r>
              <a:rPr sz="2400" spc="-132" dirty="0">
                <a:latin typeface="Trebuchet MS"/>
                <a:cs typeface="Trebuchet MS"/>
              </a:rPr>
              <a:t>transmit</a:t>
            </a:r>
            <a:r>
              <a:rPr sz="2400" spc="-282" dirty="0">
                <a:latin typeface="Trebuchet MS"/>
                <a:cs typeface="Trebuchet MS"/>
              </a:rPr>
              <a:t> </a:t>
            </a:r>
            <a:r>
              <a:rPr sz="2400" spc="-137" dirty="0">
                <a:latin typeface="Trebuchet MS"/>
                <a:cs typeface="Trebuchet MS"/>
              </a:rPr>
              <a:t>Rocky  </a:t>
            </a:r>
            <a:r>
              <a:rPr sz="2400" spc="-44" dirty="0">
                <a:latin typeface="Trebuchet MS"/>
                <a:cs typeface="Trebuchet MS"/>
              </a:rPr>
              <a:t>Mountain </a:t>
            </a:r>
            <a:r>
              <a:rPr sz="2400" spc="-119" dirty="0">
                <a:latin typeface="Trebuchet MS"/>
                <a:cs typeface="Trebuchet MS"/>
              </a:rPr>
              <a:t>spotted </a:t>
            </a:r>
            <a:r>
              <a:rPr sz="2400" spc="-159" dirty="0" smtClean="0">
                <a:latin typeface="Trebuchet MS"/>
                <a:cs typeface="Trebuchet MS"/>
              </a:rPr>
              <a:t>fever </a:t>
            </a:r>
            <a:r>
              <a:rPr sz="2400" spc="-75" dirty="0">
                <a:latin typeface="Trebuchet MS"/>
                <a:cs typeface="Trebuchet MS"/>
              </a:rPr>
              <a:t>or </a:t>
            </a:r>
            <a:r>
              <a:rPr sz="2400" spc="-176" dirty="0">
                <a:latin typeface="Trebuchet MS"/>
                <a:cs typeface="Trebuchet MS"/>
              </a:rPr>
              <a:t>Lyme  </a:t>
            </a:r>
            <a:r>
              <a:rPr sz="2400" spc="-110" dirty="0">
                <a:latin typeface="Trebuchet MS"/>
                <a:cs typeface="Trebuchet MS"/>
              </a:rPr>
              <a:t>disease</a:t>
            </a:r>
            <a:endParaRPr sz="2400" dirty="0">
              <a:latin typeface="Trebuchet MS"/>
              <a:cs typeface="Trebuchet MS"/>
            </a:endParaRPr>
          </a:p>
          <a:p>
            <a:pPr marL="382701" marR="117108" indent="-302575">
              <a:spcBef>
                <a:spcPts val="679"/>
              </a:spcBef>
              <a:buFont typeface="Arial"/>
              <a:buChar char="•"/>
              <a:tabLst>
                <a:tab pos="382701" algn="l"/>
                <a:tab pos="383262" algn="l"/>
              </a:tabLst>
            </a:pPr>
            <a:r>
              <a:rPr sz="2400" spc="-199" dirty="0">
                <a:latin typeface="Trebuchet MS"/>
                <a:cs typeface="Trebuchet MS"/>
              </a:rPr>
              <a:t>Tick </a:t>
            </a:r>
            <a:r>
              <a:rPr sz="2400" spc="-97" dirty="0">
                <a:latin typeface="Trebuchet MS"/>
                <a:cs typeface="Trebuchet MS"/>
              </a:rPr>
              <a:t>embeds </a:t>
            </a:r>
            <a:r>
              <a:rPr sz="2400" spc="-199" dirty="0">
                <a:latin typeface="Trebuchet MS"/>
                <a:cs typeface="Trebuchet MS"/>
              </a:rPr>
              <a:t>it’s </a:t>
            </a:r>
            <a:r>
              <a:rPr sz="2400" spc="-84" dirty="0" smtClean="0">
                <a:latin typeface="Trebuchet MS"/>
                <a:cs typeface="Trebuchet MS"/>
              </a:rPr>
              <a:t>mouth </a:t>
            </a:r>
            <a:r>
              <a:rPr sz="2400" spc="-115" dirty="0">
                <a:latin typeface="Trebuchet MS"/>
                <a:cs typeface="Trebuchet MS"/>
              </a:rPr>
              <a:t>parts in </a:t>
            </a:r>
            <a:r>
              <a:rPr sz="2400" spc="-106" dirty="0">
                <a:latin typeface="Trebuchet MS"/>
                <a:cs typeface="Trebuchet MS"/>
              </a:rPr>
              <a:t>skin </a:t>
            </a:r>
            <a:r>
              <a:rPr sz="2400" spc="-101" dirty="0" smtClean="0">
                <a:latin typeface="Trebuchet MS"/>
                <a:cs typeface="Trebuchet MS"/>
              </a:rPr>
              <a:t>and </a:t>
            </a:r>
            <a:r>
              <a:rPr sz="2400" spc="-132" dirty="0">
                <a:latin typeface="Trebuchet MS"/>
                <a:cs typeface="Trebuchet MS"/>
              </a:rPr>
              <a:t>may </a:t>
            </a:r>
            <a:r>
              <a:rPr sz="2400" spc="-124" dirty="0">
                <a:latin typeface="Trebuchet MS"/>
                <a:cs typeface="Trebuchet MS"/>
              </a:rPr>
              <a:t>remain</a:t>
            </a:r>
            <a:r>
              <a:rPr sz="2400" spc="-410" dirty="0">
                <a:latin typeface="Trebuchet MS"/>
                <a:cs typeface="Trebuchet MS"/>
              </a:rPr>
              <a:t> </a:t>
            </a:r>
            <a:r>
              <a:rPr sz="2400" spc="-132" dirty="0">
                <a:latin typeface="Trebuchet MS"/>
                <a:cs typeface="Trebuchet MS"/>
              </a:rPr>
              <a:t>for </a:t>
            </a:r>
            <a:r>
              <a:rPr sz="2400" spc="-119" dirty="0" smtClean="0">
                <a:latin typeface="Trebuchet MS"/>
                <a:cs typeface="Trebuchet MS"/>
              </a:rPr>
              <a:t>days</a:t>
            </a:r>
            <a:r>
              <a:rPr lang="en-US" sz="2400" spc="-119" dirty="0">
                <a:latin typeface="Trebuchet MS"/>
                <a:cs typeface="Trebuchet MS"/>
              </a:rPr>
              <a:t> </a:t>
            </a:r>
            <a:r>
              <a:rPr lang="en-US" sz="2400" spc="-119" dirty="0" smtClean="0">
                <a:latin typeface="Trebuchet MS"/>
                <a:cs typeface="Trebuchet MS"/>
              </a:rPr>
              <a:t>sucking blood.</a:t>
            </a:r>
            <a:endParaRPr sz="2400" dirty="0">
              <a:latin typeface="Trebuchet MS"/>
              <a:cs typeface="Trebuchet MS"/>
            </a:endParaRPr>
          </a:p>
        </p:txBody>
      </p:sp>
      <p:sp>
        <p:nvSpPr>
          <p:cNvPr id="13" name="object 4"/>
          <p:cNvSpPr>
            <a:spLocks noChangeAspect="1"/>
          </p:cNvSpPr>
          <p:nvPr/>
        </p:nvSpPr>
        <p:spPr>
          <a:xfrm>
            <a:off x="5334000" y="990600"/>
            <a:ext cx="3205918" cy="4876800"/>
          </a:xfrm>
          <a:prstGeom prst="rect">
            <a:avLst/>
          </a:prstGeom>
          <a:blipFill>
            <a:blip r:embed="rId3" cstate="print"/>
            <a:stretch>
              <a:fillRect/>
            </a:stretch>
          </a:blipFill>
        </p:spPr>
        <p:txBody>
          <a:bodyPr wrap="square" lIns="0" tIns="0" rIns="0" bIns="0" rtlCol="0"/>
          <a:lstStyle/>
          <a:p>
            <a:endParaRPr sz="1588" dirty="0"/>
          </a:p>
        </p:txBody>
      </p:sp>
      <p:sp>
        <p:nvSpPr>
          <p:cNvPr id="14" name="Slide Number Placeholder 13"/>
          <p:cNvSpPr>
            <a:spLocks noGrp="1"/>
          </p:cNvSpPr>
          <p:nvPr>
            <p:ph type="sldNum" sz="quarter" idx="12"/>
          </p:nvPr>
        </p:nvSpPr>
        <p:spPr/>
        <p:txBody>
          <a:bodyPr/>
          <a:lstStyle/>
          <a:p>
            <a:fld id="{8C9E1820-E9B2-42D1-9078-7F6EB35AD6D1}" type="slidenum">
              <a:rPr lang="en-US" smtClean="0"/>
              <a:pPr/>
              <a:t>15</a:t>
            </a:fld>
            <a:endParaRPr lang="en-US" dirty="0"/>
          </a:p>
        </p:txBody>
      </p:sp>
    </p:spTree>
    <p:extLst>
      <p:ext uri="{BB962C8B-B14F-4D97-AF65-F5344CB8AC3E}">
        <p14:creationId xmlns:p14="http://schemas.microsoft.com/office/powerpoint/2010/main" val="1279141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Engorged Tick</a:t>
            </a:r>
            <a:endParaRPr lang="en-US" dirty="0"/>
          </a:p>
        </p:txBody>
      </p:sp>
      <p:sp>
        <p:nvSpPr>
          <p:cNvPr id="13" name="Slide Number Placeholder 12"/>
          <p:cNvSpPr>
            <a:spLocks noGrp="1"/>
          </p:cNvSpPr>
          <p:nvPr>
            <p:ph type="sldNum" sz="quarter" idx="12"/>
          </p:nvPr>
        </p:nvSpPr>
        <p:spPr/>
        <p:txBody>
          <a:bodyPr/>
          <a:lstStyle/>
          <a:p>
            <a:fld id="{8C9E1820-E9B2-42D1-9078-7F6EB35AD6D1}" type="slidenum">
              <a:rPr lang="en-US" smtClean="0"/>
              <a:pPr/>
              <a:t>16</a:t>
            </a:fld>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836" y="2286000"/>
            <a:ext cx="5184527" cy="3290888"/>
          </a:xfrm>
          <a:prstGeom prst="rect">
            <a:avLst/>
          </a:prstGeom>
        </p:spPr>
      </p:pic>
    </p:spTree>
    <p:extLst>
      <p:ext uri="{BB962C8B-B14F-4D97-AF65-F5344CB8AC3E}">
        <p14:creationId xmlns:p14="http://schemas.microsoft.com/office/powerpoint/2010/main" val="39364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609600"/>
            <a:ext cx="8229600" cy="1143000"/>
          </a:xfrm>
        </p:spPr>
        <p:txBody>
          <a:bodyPr/>
          <a:lstStyle/>
          <a:p>
            <a:r>
              <a:rPr lang="en-US" spc="-269" dirty="0"/>
              <a:t>Tick</a:t>
            </a:r>
            <a:r>
              <a:rPr lang="en-US" spc="-291" dirty="0"/>
              <a:t> </a:t>
            </a:r>
            <a:r>
              <a:rPr lang="en-US" spc="-176" dirty="0"/>
              <a:t>Removal</a:t>
            </a:r>
            <a:endParaRPr lang="en-US" dirty="0"/>
          </a:p>
        </p:txBody>
      </p:sp>
      <p:sp>
        <p:nvSpPr>
          <p:cNvPr id="10" name="Content Placeholder 9"/>
          <p:cNvSpPr>
            <a:spLocks noGrp="1"/>
          </p:cNvSpPr>
          <p:nvPr>
            <p:ph sz="half" idx="1"/>
          </p:nvPr>
        </p:nvSpPr>
        <p:spPr>
          <a:xfrm>
            <a:off x="76200" y="1920085"/>
            <a:ext cx="4572000" cy="4434840"/>
          </a:xfrm>
        </p:spPr>
        <p:txBody>
          <a:bodyPr>
            <a:normAutofit lnSpcReduction="10000"/>
          </a:bodyPr>
          <a:lstStyle/>
          <a:p>
            <a:pPr marL="383262" marR="109824" indent="-303135">
              <a:spcBef>
                <a:spcPts val="137"/>
              </a:spcBef>
              <a:buFont typeface="Arial"/>
              <a:buChar char="•"/>
              <a:tabLst>
                <a:tab pos="382701" algn="l"/>
                <a:tab pos="383822" algn="l"/>
              </a:tabLst>
            </a:pPr>
            <a:r>
              <a:rPr lang="en-US" altLang="en-US" sz="2400" dirty="0">
                <a:latin typeface="Arial" panose="020B0604020202020204" pitchFamily="34" charset="0"/>
              </a:rPr>
              <a:t>Grasp the tick’s mouthparts against the skin, using pointed tweezers</a:t>
            </a:r>
            <a:r>
              <a:rPr lang="en-US" altLang="en-US" sz="2400" dirty="0" smtClean="0">
                <a:latin typeface="Arial" panose="020B0604020202020204" pitchFamily="34" charset="0"/>
              </a:rPr>
              <a:t>.</a:t>
            </a:r>
            <a:r>
              <a:rPr lang="en-US" altLang="en-US" sz="2400" dirty="0">
                <a:latin typeface="Arial" panose="020B0604020202020204" pitchFamily="34" charset="0"/>
              </a:rPr>
              <a:t> </a:t>
            </a:r>
            <a:endParaRPr lang="en-US" altLang="en-US" sz="2400" dirty="0" smtClean="0">
              <a:latin typeface="Arial" panose="020B0604020202020204" pitchFamily="34" charset="0"/>
            </a:endParaRPr>
          </a:p>
          <a:p>
            <a:pPr marL="383262" marR="109824" indent="-303135">
              <a:spcBef>
                <a:spcPts val="137"/>
              </a:spcBef>
              <a:buFont typeface="Arial"/>
              <a:buChar char="•"/>
              <a:tabLst>
                <a:tab pos="382701" algn="l"/>
                <a:tab pos="383822" algn="l"/>
              </a:tabLst>
            </a:pPr>
            <a:r>
              <a:rPr lang="en-US" altLang="en-US" sz="2400" dirty="0" smtClean="0">
                <a:latin typeface="Arial" panose="020B0604020202020204" pitchFamily="34" charset="0"/>
              </a:rPr>
              <a:t>Pull </a:t>
            </a:r>
            <a:r>
              <a:rPr lang="en-US" altLang="en-US" sz="2400" dirty="0">
                <a:latin typeface="Arial" panose="020B0604020202020204" pitchFamily="34" charset="0"/>
              </a:rPr>
              <a:t>steadily without twisting until you can ease the tick head straight out of the skin</a:t>
            </a:r>
            <a:r>
              <a:rPr lang="en-US" altLang="en-US" sz="2400" dirty="0" smtClean="0">
                <a:latin typeface="Arial" panose="020B0604020202020204" pitchFamily="34" charset="0"/>
              </a:rPr>
              <a:t>.</a:t>
            </a:r>
            <a:r>
              <a:rPr lang="en-US" altLang="en-US" sz="2400" dirty="0">
                <a:latin typeface="Arial" panose="020B0604020202020204" pitchFamily="34" charset="0"/>
              </a:rPr>
              <a:t> </a:t>
            </a:r>
            <a:endParaRPr lang="en-US" altLang="en-US" sz="2400" dirty="0" smtClean="0">
              <a:latin typeface="Arial" panose="020B0604020202020204" pitchFamily="34" charset="0"/>
            </a:endParaRPr>
          </a:p>
          <a:p>
            <a:pPr marL="383262" marR="109824" indent="-303135">
              <a:spcBef>
                <a:spcPts val="137"/>
              </a:spcBef>
              <a:buFont typeface="Arial"/>
              <a:buChar char="•"/>
              <a:tabLst>
                <a:tab pos="382701" algn="l"/>
                <a:tab pos="383822" algn="l"/>
              </a:tabLst>
            </a:pPr>
            <a:r>
              <a:rPr lang="en-US" altLang="en-US" sz="2400" dirty="0" smtClean="0">
                <a:latin typeface="Arial" panose="020B0604020202020204" pitchFamily="34" charset="0"/>
              </a:rPr>
              <a:t>DO </a:t>
            </a:r>
            <a:r>
              <a:rPr lang="en-US" altLang="en-US" sz="2400" dirty="0">
                <a:latin typeface="Arial" panose="020B0604020202020204" pitchFamily="34" charset="0"/>
              </a:rPr>
              <a:t>NOT squeeze or crush the body of the </a:t>
            </a:r>
            <a:r>
              <a:rPr lang="en-US" altLang="en-US" sz="2400" dirty="0" smtClean="0">
                <a:latin typeface="Arial" panose="020B0604020202020204" pitchFamily="34" charset="0"/>
              </a:rPr>
              <a:t>tick.</a:t>
            </a:r>
          </a:p>
          <a:p>
            <a:pPr marL="383262" marR="109824" indent="-303135">
              <a:spcBef>
                <a:spcPts val="137"/>
              </a:spcBef>
              <a:buFont typeface="Arial"/>
              <a:buChar char="•"/>
              <a:tabLst>
                <a:tab pos="382701" algn="l"/>
                <a:tab pos="383822" algn="l"/>
              </a:tabLst>
            </a:pPr>
            <a:r>
              <a:rPr lang="en-US" altLang="en-US" sz="2400" dirty="0" smtClean="0">
                <a:latin typeface="Arial" panose="020B0604020202020204" pitchFamily="34" charset="0"/>
              </a:rPr>
              <a:t>DO </a:t>
            </a:r>
            <a:r>
              <a:rPr lang="en-US" altLang="en-US" sz="2400" dirty="0">
                <a:latin typeface="Arial" panose="020B0604020202020204" pitchFamily="34" charset="0"/>
              </a:rPr>
              <a:t>NOT apply substances such as petroleum jelly, nail polish, or a lighted match to the tick while it is attached. </a:t>
            </a:r>
          </a:p>
          <a:p>
            <a:pPr marL="383262" marR="109824" indent="-303135">
              <a:spcBef>
                <a:spcPts val="137"/>
              </a:spcBef>
              <a:buFont typeface="Arial"/>
              <a:buChar char="•"/>
              <a:tabLst>
                <a:tab pos="382701" algn="l"/>
                <a:tab pos="383822" algn="l"/>
              </a:tabLst>
            </a:pPr>
            <a:endParaRPr lang="en-US" altLang="en-US" sz="2400" dirty="0">
              <a:latin typeface="Arial" panose="020B0604020202020204" pitchFamily="34" charset="0"/>
            </a:endParaRPr>
          </a:p>
          <a:p>
            <a:endParaRPr lang="en-US" dirty="0"/>
          </a:p>
        </p:txBody>
      </p:sp>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981200"/>
            <a:ext cx="4191000" cy="1973262"/>
          </a:xfrm>
        </p:spPr>
      </p:pic>
      <p:sp>
        <p:nvSpPr>
          <p:cNvPr id="8" name="Slide Number Placeholder 7"/>
          <p:cNvSpPr>
            <a:spLocks noGrp="1"/>
          </p:cNvSpPr>
          <p:nvPr>
            <p:ph type="sldNum" sz="quarter" idx="12"/>
          </p:nvPr>
        </p:nvSpPr>
        <p:spPr/>
        <p:txBody>
          <a:bodyPr/>
          <a:lstStyle/>
          <a:p>
            <a:fld id="{8C9E1820-E9B2-42D1-9078-7F6EB35AD6D1}" type="slidenum">
              <a:rPr lang="en-US" smtClean="0"/>
              <a:pPr/>
              <a:t>17</a:t>
            </a:fld>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377" y="3954461"/>
            <a:ext cx="4188823" cy="1743000"/>
          </a:xfrm>
          <a:prstGeom prst="rect">
            <a:avLst/>
          </a:prstGeom>
        </p:spPr>
      </p:pic>
    </p:spTree>
    <p:extLst>
      <p:ext uri="{BB962C8B-B14F-4D97-AF65-F5344CB8AC3E}">
        <p14:creationId xmlns:p14="http://schemas.microsoft.com/office/powerpoint/2010/main" val="2874194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Tick Removal Cont.</a:t>
            </a:r>
            <a:endParaRPr lang="en-US" dirty="0"/>
          </a:p>
        </p:txBody>
      </p:sp>
      <p:sp>
        <p:nvSpPr>
          <p:cNvPr id="10" name="Content Placeholder 9"/>
          <p:cNvSpPr>
            <a:spLocks noGrp="1"/>
          </p:cNvSpPr>
          <p:nvPr>
            <p:ph sz="half" idx="1"/>
          </p:nvPr>
        </p:nvSpPr>
        <p:spPr/>
        <p:txBody>
          <a:bodyPr>
            <a:normAutofit/>
          </a:bodyPr>
          <a:lstStyle/>
          <a:p>
            <a:r>
              <a:rPr lang="en-US" altLang="en-US" sz="2400" dirty="0" smtClean="0">
                <a:latin typeface="Arial" panose="020B0604020202020204" pitchFamily="34" charset="0"/>
              </a:rPr>
              <a:t>Once </a:t>
            </a:r>
            <a:r>
              <a:rPr lang="en-US" altLang="en-US" sz="2400" dirty="0">
                <a:latin typeface="Arial" panose="020B0604020202020204" pitchFamily="34" charset="0"/>
              </a:rPr>
              <a:t>you have removed the tick, wash the wound site and your hands with soap and water, and apply rubbing alcohol or antiseptic to the </a:t>
            </a:r>
            <a:r>
              <a:rPr lang="en-US" altLang="en-US" sz="2400" dirty="0" smtClean="0">
                <a:latin typeface="Arial" panose="020B0604020202020204" pitchFamily="34" charset="0"/>
              </a:rPr>
              <a:t>site.</a:t>
            </a:r>
          </a:p>
          <a:p>
            <a:r>
              <a:rPr lang="en-US" altLang="en-US" sz="2400" dirty="0" smtClean="0">
                <a:latin typeface="Arial" panose="020B0604020202020204" pitchFamily="34" charset="0"/>
              </a:rPr>
              <a:t>Observe </a:t>
            </a:r>
            <a:r>
              <a:rPr lang="en-US" altLang="en-US" sz="2400" dirty="0">
                <a:latin typeface="Arial" panose="020B0604020202020204" pitchFamily="34" charset="0"/>
              </a:rPr>
              <a:t>the bite </a:t>
            </a:r>
            <a:r>
              <a:rPr lang="en-US" altLang="en-US" sz="2400" dirty="0" smtClean="0">
                <a:latin typeface="Arial" panose="020B0604020202020204" pitchFamily="34" charset="0"/>
              </a:rPr>
              <a:t>over </a:t>
            </a:r>
            <a:r>
              <a:rPr lang="en-US" altLang="en-US" sz="2400" dirty="0">
                <a:latin typeface="Arial" panose="020B0604020202020204" pitchFamily="34" charset="0"/>
              </a:rPr>
              <a:t>the next two weeks for any signs of an expanding red rash or flu-like </a:t>
            </a:r>
            <a:r>
              <a:rPr lang="en-US" altLang="en-US" sz="2400" dirty="0" smtClean="0">
                <a:latin typeface="Arial" panose="020B0604020202020204" pitchFamily="34" charset="0"/>
              </a:rPr>
              <a:t>symptoms (Lyme Disease). </a:t>
            </a:r>
            <a:endParaRPr lang="en-US" altLang="en-US" sz="2400" dirty="0">
              <a:latin typeface="Arial" panose="020B0604020202020204" pitchFamily="34" charset="0"/>
            </a:endParaRPr>
          </a:p>
          <a:p>
            <a:endParaRPr lang="en-US" dirty="0"/>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1600" y="1935325"/>
            <a:ext cx="3140184" cy="3697314"/>
          </a:xfrm>
        </p:spPr>
      </p:pic>
      <p:sp>
        <p:nvSpPr>
          <p:cNvPr id="5" name="Slide Number Placeholder 4"/>
          <p:cNvSpPr>
            <a:spLocks noGrp="1"/>
          </p:cNvSpPr>
          <p:nvPr>
            <p:ph type="sldNum" sz="quarter" idx="12"/>
          </p:nvPr>
        </p:nvSpPr>
        <p:spPr/>
        <p:txBody>
          <a:bodyPr/>
          <a:lstStyle/>
          <a:p>
            <a:fld id="{8C9E1820-E9B2-42D1-9078-7F6EB35AD6D1}" type="slidenum">
              <a:rPr lang="en-US" smtClean="0"/>
              <a:pPr/>
              <a:t>18</a:t>
            </a:fld>
            <a:endParaRPr lang="en-US" dirty="0"/>
          </a:p>
        </p:txBody>
      </p:sp>
      <p:sp>
        <p:nvSpPr>
          <p:cNvPr id="15" name="TextBox 14"/>
          <p:cNvSpPr txBox="1"/>
          <p:nvPr/>
        </p:nvSpPr>
        <p:spPr>
          <a:xfrm>
            <a:off x="5181600" y="5715000"/>
            <a:ext cx="3124200" cy="369332"/>
          </a:xfrm>
          <a:prstGeom prst="rect">
            <a:avLst/>
          </a:prstGeom>
          <a:noFill/>
        </p:spPr>
        <p:txBody>
          <a:bodyPr wrap="square" rtlCol="0">
            <a:spAutoFit/>
          </a:bodyPr>
          <a:lstStyle/>
          <a:p>
            <a:pPr algn="ctr"/>
            <a:r>
              <a:rPr lang="en-US" dirty="0" smtClean="0"/>
              <a:t>Lyme Disease Rash</a:t>
            </a:r>
            <a:endParaRPr lang="en-US" dirty="0"/>
          </a:p>
        </p:txBody>
      </p:sp>
    </p:spTree>
    <p:extLst>
      <p:ext uri="{BB962C8B-B14F-4D97-AF65-F5344CB8AC3E}">
        <p14:creationId xmlns:p14="http://schemas.microsoft.com/office/powerpoint/2010/main" val="239688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Bee Stings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Honey bees, bumble bees, hornets, wasps, and yellow jackets can all sting. </a:t>
            </a:r>
          </a:p>
          <a:p>
            <a:r>
              <a:rPr lang="en-US" dirty="0" smtClean="0"/>
              <a:t>These stings cause immediate painful red bumps. </a:t>
            </a:r>
          </a:p>
          <a:p>
            <a:r>
              <a:rPr lang="en-US" dirty="0" smtClean="0"/>
              <a:t>While the pain is usually better in 2 hours, the swelling may increase for up to 24 hours. </a:t>
            </a:r>
          </a:p>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19</a:t>
            </a:fld>
            <a:endParaRPr lang="en-US" dirty="0"/>
          </a:p>
        </p:txBody>
      </p:sp>
      <p:grpSp>
        <p:nvGrpSpPr>
          <p:cNvPr id="8" name="Group 7"/>
          <p:cNvGrpSpPr/>
          <p:nvPr/>
        </p:nvGrpSpPr>
        <p:grpSpPr>
          <a:xfrm>
            <a:off x="4648200" y="1798277"/>
            <a:ext cx="4038600" cy="4606885"/>
            <a:chOff x="4648201" y="1972492"/>
            <a:chExt cx="4038600" cy="4606885"/>
          </a:xfrm>
        </p:grpSpPr>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48201" y="1972492"/>
              <a:ext cx="4038600" cy="2697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648201" y="4678859"/>
              <a:ext cx="4038600" cy="1900518"/>
            </a:xfrm>
            <a:prstGeom prst="rect">
              <a:avLst/>
            </a:prstGeom>
          </p:spPr>
        </p:pic>
      </p:grpSp>
    </p:spTree>
    <p:extLst>
      <p:ext uri="{BB962C8B-B14F-4D97-AF65-F5344CB8AC3E}">
        <p14:creationId xmlns:p14="http://schemas.microsoft.com/office/powerpoint/2010/main" val="249984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What is First Aid?</a:t>
            </a:r>
            <a:endParaRPr lang="en-US" dirty="0"/>
          </a:p>
        </p:txBody>
      </p:sp>
      <p:sp>
        <p:nvSpPr>
          <p:cNvPr id="3" name="Subtitle 2"/>
          <p:cNvSpPr>
            <a:spLocks noGrp="1"/>
          </p:cNvSpPr>
          <p:nvPr>
            <p:ph idx="1"/>
          </p:nvPr>
        </p:nvSpPr>
        <p:spPr/>
        <p:txBody>
          <a:bodyPr>
            <a:normAutofit/>
          </a:bodyPr>
          <a:lstStyle/>
          <a:p>
            <a:pPr marL="0" indent="0" algn="just">
              <a:buNone/>
            </a:pPr>
            <a:r>
              <a:rPr lang="en-US" b="1" dirty="0" smtClean="0"/>
              <a:t>First Aid</a:t>
            </a:r>
            <a:r>
              <a:rPr lang="en-US" dirty="0" smtClean="0"/>
              <a:t>: is the provision of </a:t>
            </a:r>
            <a:r>
              <a:rPr lang="en-US" i="1" u="sng" dirty="0" smtClean="0"/>
              <a:t>limited</a:t>
            </a:r>
            <a:r>
              <a:rPr lang="en-US" dirty="0" smtClean="0"/>
              <a:t> care for an illness or injury, which is provided, usually by a lay person, to a sick or injured patient until definitive medical treatment can be accessed, or until the illness or injury is dealt with (as not all illnesses or injuries will require a higher level of treatment). It generally consists of series of simple, sometimes life saving, medical techniques, that an individual, either with or without formal medical training, can be trained to perform with minimal equipment.</a:t>
            </a:r>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fill="hold" grpId="0" nodeType="withEffect">
                                  <p:stCondLst>
                                    <p:cond delay="0"/>
                                  </p:stCondLst>
                                  <p:childTnLst>
                                    <p:animClr clrSpc="hsl" dir="cw">
                                      <p:cBhvr override="childStyle">
                                        <p:cTn id="6" dur="2000" fill="hold"/>
                                        <p:tgtEl>
                                          <p:spTgt spid="2"/>
                                        </p:tgtEl>
                                        <p:attrNameLst>
                                          <p:attrName>style.color</p:attrName>
                                        </p:attrNameLst>
                                      </p:cBhvr>
                                      <p:by>
                                        <p:hsl h="-7200000" s="0" l="0"/>
                                      </p:by>
                                    </p:animClr>
                                    <p:animClr clrSpc="hsl" dir="cw">
                                      <p:cBhvr>
                                        <p:cTn id="7" dur="2000" fill="hold"/>
                                        <p:tgtEl>
                                          <p:spTgt spid="2"/>
                                        </p:tgtEl>
                                        <p:attrNameLst>
                                          <p:attrName>fillcolor</p:attrName>
                                        </p:attrNameLst>
                                      </p:cBhvr>
                                      <p:by>
                                        <p:hsl h="-7200000" s="0" l="0"/>
                                      </p:by>
                                    </p:animClr>
                                    <p:animClr clrSpc="hsl" dir="cw">
                                      <p:cBhvr>
                                        <p:cTn id="8" dur="2000" fill="hold"/>
                                        <p:tgtEl>
                                          <p:spTgt spid="2"/>
                                        </p:tgtEl>
                                        <p:attrNameLst>
                                          <p:attrName>stroke.color</p:attrName>
                                        </p:attrNameLst>
                                      </p:cBhvr>
                                      <p:by>
                                        <p:hsl h="-7200000" s="0" l="0"/>
                                      </p:by>
                                    </p:animClr>
                                    <p:set>
                                      <p:cBhvr>
                                        <p:cTn id="9" dur="20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of stings</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If you see a little black dot in the bite, the stinger is still present (this only occurs with honey bee stings).</a:t>
            </a:r>
          </a:p>
          <a:p>
            <a:r>
              <a:rPr lang="en-US" dirty="0" smtClean="0"/>
              <a:t>Remove it by scraping it off</a:t>
            </a:r>
            <a:r>
              <a:rPr lang="en-US" dirty="0"/>
              <a:t> </a:t>
            </a:r>
            <a:r>
              <a:rPr lang="en-US" dirty="0" smtClean="0"/>
              <a:t>with a credit card or something similar.</a:t>
            </a:r>
          </a:p>
          <a:p>
            <a:r>
              <a:rPr lang="en-US" dirty="0" smtClean="0"/>
              <a:t>For persistent pain, massage with an ice cube for 10 minutes. </a:t>
            </a:r>
          </a:p>
          <a:p>
            <a:r>
              <a:rPr lang="en-US" dirty="0" smtClean="0"/>
              <a:t>Give acetaminophen immediately for relief of pain and burning. </a:t>
            </a:r>
          </a:p>
          <a:p>
            <a:r>
              <a:rPr lang="en-US" dirty="0" smtClean="0"/>
              <a:t>For itching, apply hydrocortisone cream.</a:t>
            </a:r>
            <a:endParaRPr lang="en-US" dirty="0"/>
          </a:p>
        </p:txBody>
      </p:sp>
      <p:sp>
        <p:nvSpPr>
          <p:cNvPr id="5" name="Slide Number Placeholder 4"/>
          <p:cNvSpPr>
            <a:spLocks noGrp="1"/>
          </p:cNvSpPr>
          <p:nvPr>
            <p:ph type="sldNum" sz="quarter" idx="12"/>
          </p:nvPr>
        </p:nvSpPr>
        <p:spPr/>
        <p:txBody>
          <a:bodyPr/>
          <a:lstStyle/>
          <a:p>
            <a:fld id="{8C9E1820-E9B2-42D1-9078-7F6EB35AD6D1}" type="slidenum">
              <a:rPr lang="en-US" smtClean="0"/>
              <a:pPr/>
              <a:t>20</a:t>
            </a:fld>
            <a:endParaRPr lang="en-US" dirty="0"/>
          </a:p>
        </p:txBody>
      </p:sp>
      <p:pic>
        <p:nvPicPr>
          <p:cNvPr id="14" name="Content Placeholder 13"/>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74" r="3774"/>
          <a:stretch/>
        </p:blipFill>
        <p:spPr>
          <a:xfrm>
            <a:off x="4724400" y="1920084"/>
            <a:ext cx="3926552" cy="3185315"/>
          </a:xfrm>
          <a:prstGeom prst="rect">
            <a:avLst/>
          </a:prstGeom>
        </p:spPr>
      </p:pic>
    </p:spTree>
    <p:extLst>
      <p:ext uri="{BB962C8B-B14F-4D97-AF65-F5344CB8AC3E}">
        <p14:creationId xmlns:p14="http://schemas.microsoft.com/office/powerpoint/2010/main" val="8554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889622"/>
            <a:ext cx="5562600" cy="1143000"/>
          </a:xfrm>
        </p:spPr>
        <p:txBody>
          <a:bodyPr>
            <a:normAutofit/>
          </a:bodyPr>
          <a:lstStyle/>
          <a:p>
            <a:r>
              <a:rPr lang="en-US" dirty="0" smtClean="0"/>
              <a:t>Poisonous Snakebite</a:t>
            </a:r>
            <a:endParaRPr lang="en-US" dirty="0"/>
          </a:p>
        </p:txBody>
      </p:sp>
      <p:sp>
        <p:nvSpPr>
          <p:cNvPr id="3" name="Content Placeholder 2"/>
          <p:cNvSpPr>
            <a:spLocks noGrp="1"/>
          </p:cNvSpPr>
          <p:nvPr>
            <p:ph sz="half" idx="1"/>
          </p:nvPr>
        </p:nvSpPr>
        <p:spPr>
          <a:xfrm>
            <a:off x="457200" y="2133600"/>
            <a:ext cx="5105400" cy="3789567"/>
          </a:xfrm>
        </p:spPr>
        <p:txBody>
          <a:bodyPr>
            <a:normAutofit/>
          </a:bodyPr>
          <a:lstStyle/>
          <a:p>
            <a:r>
              <a:rPr lang="en-US" dirty="0" smtClean="0"/>
              <a:t>In the U.S. the poisonous snakes are rattlesnakes, copperheads, cottonmouths, and coral snakes. </a:t>
            </a:r>
          </a:p>
          <a:p>
            <a:r>
              <a:rPr lang="en-US" dirty="0" smtClean="0"/>
              <a:t>Currently about 8,000 people per year in the U.S. are bitten by a poisonous snake, of which about 6 will die. </a:t>
            </a:r>
            <a:endParaRPr lang="en-US" dirty="0"/>
          </a:p>
        </p:txBody>
      </p:sp>
      <p:sp>
        <p:nvSpPr>
          <p:cNvPr id="5" name="Slide Number Placeholder 4"/>
          <p:cNvSpPr>
            <a:spLocks noGrp="1"/>
          </p:cNvSpPr>
          <p:nvPr>
            <p:ph type="sldNum" sz="quarter" idx="12"/>
          </p:nvPr>
        </p:nvSpPr>
        <p:spPr/>
        <p:txBody>
          <a:bodyPr/>
          <a:lstStyle/>
          <a:p>
            <a:fld id="{8C9E1820-E9B2-42D1-9078-7F6EB35AD6D1}" type="slidenum">
              <a:rPr lang="en-US" smtClean="0"/>
              <a:pPr/>
              <a:t>21</a:t>
            </a:fld>
            <a:endParaRPr lang="en-US" dirty="0"/>
          </a:p>
        </p:txBody>
      </p:sp>
      <p:grpSp>
        <p:nvGrpSpPr>
          <p:cNvPr id="11" name="Group 10"/>
          <p:cNvGrpSpPr/>
          <p:nvPr/>
        </p:nvGrpSpPr>
        <p:grpSpPr>
          <a:xfrm>
            <a:off x="5943600" y="65978"/>
            <a:ext cx="2550888" cy="6675091"/>
            <a:chOff x="5108667" y="10887"/>
            <a:chExt cx="2550888" cy="667509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3021" y="10887"/>
              <a:ext cx="2546533" cy="16472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667" y="1637937"/>
              <a:ext cx="2550887" cy="17296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845" y="3367599"/>
              <a:ext cx="2548710" cy="169999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667" y="5067590"/>
              <a:ext cx="2550887" cy="1618388"/>
            </a:xfrm>
            <a:prstGeom prst="rect">
              <a:avLst/>
            </a:prstGeom>
          </p:spPr>
        </p:pic>
      </p:grpSp>
    </p:spTree>
    <p:extLst>
      <p:ext uri="{BB962C8B-B14F-4D97-AF65-F5344CB8AC3E}">
        <p14:creationId xmlns:p14="http://schemas.microsoft.com/office/powerpoint/2010/main" val="28730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First Aid for Poisonous Snake Bites</a:t>
            </a:r>
            <a:endParaRPr lang="en-US" dirty="0"/>
          </a:p>
        </p:txBody>
      </p:sp>
      <p:sp>
        <p:nvSpPr>
          <p:cNvPr id="6" name="Content Placeholder 5"/>
          <p:cNvSpPr>
            <a:spLocks noGrp="1"/>
          </p:cNvSpPr>
          <p:nvPr>
            <p:ph idx="1"/>
          </p:nvPr>
        </p:nvSpPr>
        <p:spPr/>
        <p:txBody>
          <a:bodyPr>
            <a:normAutofit fontScale="92500" lnSpcReduction="20000"/>
          </a:bodyPr>
          <a:lstStyle/>
          <a:p>
            <a:pPr marL="549118" marR="4483" indent="-538471">
              <a:spcBef>
                <a:spcPts val="88"/>
              </a:spcBef>
              <a:buFont typeface="Arial"/>
              <a:buChar char="•"/>
              <a:tabLst>
                <a:tab pos="548557" algn="l"/>
                <a:tab pos="549678" algn="l"/>
              </a:tabLst>
            </a:pPr>
            <a:r>
              <a:rPr lang="en-US" sz="2800" spc="-119" dirty="0">
                <a:cs typeface="Trebuchet MS"/>
              </a:rPr>
              <a:t>Have victim lie down and stay calm.</a:t>
            </a:r>
            <a:r>
              <a:rPr lang="en-US" sz="2800" spc="-137" dirty="0">
                <a:cs typeface="Trebuchet MS"/>
              </a:rPr>
              <a:t> </a:t>
            </a:r>
            <a:endParaRPr lang="en-US" sz="2800" spc="-137" dirty="0" smtClean="0">
              <a:cs typeface="Trebuchet MS"/>
            </a:endParaRPr>
          </a:p>
          <a:p>
            <a:pPr marL="549118" marR="4483" indent="-538471">
              <a:spcBef>
                <a:spcPts val="88"/>
              </a:spcBef>
              <a:buFont typeface="Arial"/>
              <a:buChar char="•"/>
              <a:tabLst>
                <a:tab pos="548557" algn="l"/>
                <a:tab pos="549678" algn="l"/>
              </a:tabLst>
            </a:pPr>
            <a:r>
              <a:rPr lang="en-US" sz="2800" spc="-137" dirty="0" smtClean="0">
                <a:cs typeface="Trebuchet MS"/>
              </a:rPr>
              <a:t>Keep</a:t>
            </a:r>
            <a:r>
              <a:rPr lang="en-US" sz="2800" spc="-199" dirty="0" smtClean="0">
                <a:cs typeface="Trebuchet MS"/>
              </a:rPr>
              <a:t> </a:t>
            </a:r>
            <a:r>
              <a:rPr lang="en-US" sz="2800" spc="-132" dirty="0">
                <a:cs typeface="Trebuchet MS"/>
              </a:rPr>
              <a:t>bitten</a:t>
            </a:r>
            <a:r>
              <a:rPr lang="en-US" sz="2800" spc="-176" dirty="0">
                <a:cs typeface="Trebuchet MS"/>
              </a:rPr>
              <a:t> </a:t>
            </a:r>
            <a:r>
              <a:rPr lang="en-US" sz="2800" spc="-124" dirty="0">
                <a:cs typeface="Trebuchet MS"/>
              </a:rPr>
              <a:t>area  </a:t>
            </a:r>
            <a:r>
              <a:rPr lang="en-US" sz="2800" spc="-106" dirty="0">
                <a:cs typeface="Trebuchet MS"/>
              </a:rPr>
              <a:t>immobile </a:t>
            </a:r>
            <a:r>
              <a:rPr lang="en-US" sz="2800" spc="-84" dirty="0">
                <a:cs typeface="Trebuchet MS"/>
              </a:rPr>
              <a:t>and </a:t>
            </a:r>
            <a:r>
              <a:rPr lang="en-US" sz="2800" spc="-97" dirty="0">
                <a:cs typeface="Trebuchet MS"/>
              </a:rPr>
              <a:t>below </a:t>
            </a:r>
            <a:r>
              <a:rPr lang="en-US" sz="2800" spc="-141" dirty="0">
                <a:cs typeface="Trebuchet MS"/>
              </a:rPr>
              <a:t>level </a:t>
            </a:r>
            <a:r>
              <a:rPr lang="en-US" sz="2800" spc="-93" dirty="0">
                <a:cs typeface="Trebuchet MS"/>
              </a:rPr>
              <a:t>of</a:t>
            </a:r>
            <a:r>
              <a:rPr lang="en-US" sz="2800" spc="-521" dirty="0">
                <a:cs typeface="Trebuchet MS"/>
              </a:rPr>
              <a:t> </a:t>
            </a:r>
            <a:r>
              <a:rPr lang="en-US" sz="2800" spc="-124" dirty="0">
                <a:cs typeface="Trebuchet MS"/>
              </a:rPr>
              <a:t>heart.</a:t>
            </a:r>
            <a:endParaRPr lang="en-US" sz="2800" dirty="0">
              <a:cs typeface="Trebuchet MS"/>
            </a:endParaRPr>
          </a:p>
          <a:p>
            <a:pPr marL="549118" indent="-538471">
              <a:spcBef>
                <a:spcPts val="591"/>
              </a:spcBef>
              <a:buFont typeface="Arial"/>
              <a:buChar char="•"/>
              <a:tabLst>
                <a:tab pos="548557" algn="l"/>
                <a:tab pos="549678" algn="l"/>
              </a:tabLst>
            </a:pPr>
            <a:r>
              <a:rPr lang="en-US" sz="2800" spc="-154" dirty="0" smtClean="0">
                <a:cs typeface="Trebuchet MS"/>
              </a:rPr>
              <a:t>Call</a:t>
            </a:r>
            <a:r>
              <a:rPr lang="en-US" sz="2800" spc="-194" dirty="0" smtClean="0">
                <a:cs typeface="Trebuchet MS"/>
              </a:rPr>
              <a:t> </a:t>
            </a:r>
            <a:r>
              <a:rPr lang="en-US" sz="2800" spc="-44" dirty="0">
                <a:cs typeface="Trebuchet MS"/>
              </a:rPr>
              <a:t>911.</a:t>
            </a:r>
            <a:endParaRPr lang="en-US" sz="2800" dirty="0">
              <a:cs typeface="Trebuchet MS"/>
            </a:endParaRPr>
          </a:p>
          <a:p>
            <a:pPr marL="549118" indent="-538471">
              <a:spcBef>
                <a:spcPts val="596"/>
              </a:spcBef>
              <a:buFont typeface="Arial"/>
              <a:buChar char="•"/>
              <a:tabLst>
                <a:tab pos="548557" algn="l"/>
                <a:tab pos="549678" algn="l"/>
              </a:tabLst>
            </a:pPr>
            <a:r>
              <a:rPr lang="en-US" sz="2800" spc="-49" dirty="0">
                <a:cs typeface="Trebuchet MS"/>
              </a:rPr>
              <a:t>Wash</a:t>
            </a:r>
            <a:r>
              <a:rPr lang="en-US" sz="2800" spc="-194" dirty="0">
                <a:cs typeface="Trebuchet MS"/>
              </a:rPr>
              <a:t> </a:t>
            </a:r>
            <a:r>
              <a:rPr lang="en-US" sz="2800" spc="-132" dirty="0">
                <a:cs typeface="Trebuchet MS"/>
              </a:rPr>
              <a:t>bite</a:t>
            </a:r>
            <a:r>
              <a:rPr lang="en-US" sz="2800" spc="-185" dirty="0">
                <a:cs typeface="Trebuchet MS"/>
              </a:rPr>
              <a:t> </a:t>
            </a:r>
            <a:r>
              <a:rPr lang="en-US" sz="2800" spc="-62" dirty="0">
                <a:cs typeface="Trebuchet MS"/>
              </a:rPr>
              <a:t>wound</a:t>
            </a:r>
            <a:r>
              <a:rPr lang="en-US" sz="2800" spc="-185" dirty="0">
                <a:cs typeface="Trebuchet MS"/>
              </a:rPr>
              <a:t> </a:t>
            </a:r>
            <a:r>
              <a:rPr lang="en-US" sz="2800" spc="-110" dirty="0">
                <a:cs typeface="Trebuchet MS"/>
              </a:rPr>
              <a:t>with</a:t>
            </a:r>
            <a:r>
              <a:rPr lang="en-US" sz="2800" spc="-185" dirty="0">
                <a:cs typeface="Trebuchet MS"/>
              </a:rPr>
              <a:t> </a:t>
            </a:r>
            <a:r>
              <a:rPr lang="en-US" sz="2800" spc="-62" dirty="0">
                <a:cs typeface="Trebuchet MS"/>
              </a:rPr>
              <a:t>soap</a:t>
            </a:r>
            <a:r>
              <a:rPr lang="en-US" sz="2800" spc="-185" dirty="0">
                <a:cs typeface="Trebuchet MS"/>
              </a:rPr>
              <a:t> </a:t>
            </a:r>
            <a:r>
              <a:rPr lang="en-US" sz="2800" spc="-84" dirty="0">
                <a:cs typeface="Trebuchet MS"/>
              </a:rPr>
              <a:t>and</a:t>
            </a:r>
            <a:r>
              <a:rPr lang="en-US" sz="2800" spc="-185" dirty="0">
                <a:cs typeface="Trebuchet MS"/>
              </a:rPr>
              <a:t> </a:t>
            </a:r>
            <a:r>
              <a:rPr lang="en-US" sz="2800" spc="-128" dirty="0">
                <a:cs typeface="Trebuchet MS"/>
              </a:rPr>
              <a:t>water.</a:t>
            </a:r>
            <a:endParaRPr lang="en-US" sz="2800" dirty="0">
              <a:cs typeface="Trebuchet MS"/>
            </a:endParaRPr>
          </a:p>
          <a:p>
            <a:pPr marL="549118" indent="-538471">
              <a:spcBef>
                <a:spcPts val="591"/>
              </a:spcBef>
              <a:buFont typeface="Arial"/>
              <a:buChar char="•"/>
              <a:tabLst>
                <a:tab pos="549118" algn="l"/>
                <a:tab pos="549678" algn="l"/>
              </a:tabLst>
            </a:pPr>
            <a:r>
              <a:rPr lang="en-US" sz="2800" spc="-106" dirty="0">
                <a:cs typeface="Trebuchet MS"/>
              </a:rPr>
              <a:t>Remove </a:t>
            </a:r>
            <a:r>
              <a:rPr lang="en-US" sz="2800" spc="-146" dirty="0">
                <a:cs typeface="Trebuchet MS"/>
              </a:rPr>
              <a:t>jewelry </a:t>
            </a:r>
            <a:r>
              <a:rPr lang="en-US" sz="2800" spc="-66" dirty="0">
                <a:cs typeface="Trebuchet MS"/>
              </a:rPr>
              <a:t>or</a:t>
            </a:r>
            <a:r>
              <a:rPr lang="en-US" sz="2800" spc="-556" dirty="0">
                <a:cs typeface="Trebuchet MS"/>
              </a:rPr>
              <a:t> </a:t>
            </a:r>
            <a:r>
              <a:rPr lang="en-US" sz="2800" spc="-124" dirty="0">
                <a:cs typeface="Trebuchet MS"/>
              </a:rPr>
              <a:t>tight </a:t>
            </a:r>
            <a:r>
              <a:rPr lang="en-US" sz="2800" spc="-110" dirty="0">
                <a:cs typeface="Trebuchet MS"/>
              </a:rPr>
              <a:t>clothing </a:t>
            </a:r>
            <a:r>
              <a:rPr lang="en-US" sz="2800" spc="-119" dirty="0">
                <a:cs typeface="Trebuchet MS"/>
              </a:rPr>
              <a:t>before </a:t>
            </a:r>
            <a:r>
              <a:rPr lang="en-US" sz="2800" spc="-110" dirty="0">
                <a:cs typeface="Trebuchet MS"/>
              </a:rPr>
              <a:t>swelling.</a:t>
            </a:r>
            <a:endParaRPr lang="en-US" sz="2800" dirty="0">
              <a:cs typeface="Trebuchet MS"/>
            </a:endParaRPr>
          </a:p>
          <a:p>
            <a:pPr marL="549118" indent="-538471">
              <a:spcBef>
                <a:spcPts val="596"/>
              </a:spcBef>
              <a:buFont typeface="Arial"/>
              <a:buChar char="•"/>
              <a:tabLst>
                <a:tab pos="549118" algn="l"/>
                <a:tab pos="549678" algn="l"/>
              </a:tabLst>
            </a:pPr>
            <a:r>
              <a:rPr lang="en-US" sz="2800" spc="-13" dirty="0">
                <a:cs typeface="Trebuchet MS"/>
              </a:rPr>
              <a:t>Do</a:t>
            </a:r>
            <a:r>
              <a:rPr lang="en-US" sz="2800" spc="-185" dirty="0">
                <a:cs typeface="Trebuchet MS"/>
              </a:rPr>
              <a:t> </a:t>
            </a:r>
            <a:r>
              <a:rPr lang="en-US" sz="2800" spc="-79" dirty="0">
                <a:cs typeface="Trebuchet MS"/>
              </a:rPr>
              <a:t>not</a:t>
            </a:r>
            <a:r>
              <a:rPr lang="en-US" sz="2800" spc="-180" dirty="0">
                <a:cs typeface="Trebuchet MS"/>
              </a:rPr>
              <a:t> </a:t>
            </a:r>
            <a:r>
              <a:rPr lang="en-US" sz="2800" spc="-119" dirty="0">
                <a:cs typeface="Trebuchet MS"/>
              </a:rPr>
              <a:t>try</a:t>
            </a:r>
            <a:r>
              <a:rPr lang="en-US" sz="2800" spc="-199" dirty="0">
                <a:cs typeface="Trebuchet MS"/>
              </a:rPr>
              <a:t> </a:t>
            </a:r>
            <a:r>
              <a:rPr lang="en-US" sz="2800" spc="-106" dirty="0">
                <a:cs typeface="Trebuchet MS"/>
              </a:rPr>
              <a:t>to</a:t>
            </a:r>
            <a:r>
              <a:rPr lang="en-US" sz="2800" spc="-180" dirty="0">
                <a:cs typeface="Trebuchet MS"/>
              </a:rPr>
              <a:t> </a:t>
            </a:r>
            <a:r>
              <a:rPr lang="en-US" sz="2800" spc="-154" dirty="0">
                <a:cs typeface="Trebuchet MS"/>
              </a:rPr>
              <a:t>catch</a:t>
            </a:r>
            <a:r>
              <a:rPr lang="en-US" sz="2800" spc="-176" dirty="0">
                <a:cs typeface="Trebuchet MS"/>
              </a:rPr>
              <a:t> </a:t>
            </a:r>
            <a:r>
              <a:rPr lang="en-US" sz="2800" spc="-106" dirty="0">
                <a:cs typeface="Trebuchet MS"/>
              </a:rPr>
              <a:t>snake</a:t>
            </a:r>
            <a:r>
              <a:rPr lang="en-US" sz="2800" spc="-180" dirty="0">
                <a:cs typeface="Trebuchet MS"/>
              </a:rPr>
              <a:t> </a:t>
            </a:r>
            <a:r>
              <a:rPr lang="en-US" sz="2800" spc="-97" dirty="0">
                <a:cs typeface="Trebuchet MS"/>
              </a:rPr>
              <a:t>but</a:t>
            </a:r>
            <a:r>
              <a:rPr lang="en-US" sz="2800" spc="-176" dirty="0">
                <a:cs typeface="Trebuchet MS"/>
              </a:rPr>
              <a:t> </a:t>
            </a:r>
            <a:r>
              <a:rPr lang="en-US" sz="2800" spc="-97" dirty="0">
                <a:cs typeface="Trebuchet MS"/>
              </a:rPr>
              <a:t>note</a:t>
            </a:r>
            <a:r>
              <a:rPr lang="en-US" sz="2800" spc="-190" dirty="0">
                <a:cs typeface="Trebuchet MS"/>
              </a:rPr>
              <a:t> </a:t>
            </a:r>
            <a:r>
              <a:rPr lang="en-US" sz="2800" spc="-115" dirty="0">
                <a:cs typeface="Trebuchet MS"/>
              </a:rPr>
              <a:t>appearance.</a:t>
            </a:r>
            <a:endParaRPr lang="en-US" sz="2800" dirty="0">
              <a:cs typeface="Trebuchet MS"/>
            </a:endParaRPr>
          </a:p>
          <a:p>
            <a:pPr marL="549118" marR="342358" indent="-538471">
              <a:spcBef>
                <a:spcPts val="591"/>
              </a:spcBef>
              <a:buFont typeface="Arial"/>
              <a:buChar char="•"/>
              <a:tabLst>
                <a:tab pos="549118" algn="l"/>
                <a:tab pos="549678" algn="l"/>
              </a:tabLst>
            </a:pPr>
            <a:r>
              <a:rPr lang="en-US" sz="2800" spc="-101" dirty="0">
                <a:cs typeface="Trebuchet MS"/>
              </a:rPr>
              <a:t>If possible, w</a:t>
            </a:r>
            <a:r>
              <a:rPr lang="en-US" sz="2800" spc="-115" dirty="0">
                <a:cs typeface="Trebuchet MS"/>
              </a:rPr>
              <a:t>rap </a:t>
            </a:r>
            <a:r>
              <a:rPr lang="en-US" sz="2800" spc="-163" dirty="0">
                <a:cs typeface="Trebuchet MS"/>
              </a:rPr>
              <a:t>entire extremity </a:t>
            </a:r>
            <a:r>
              <a:rPr lang="en-US" sz="2800" spc="-124" dirty="0">
                <a:cs typeface="Trebuchet MS"/>
              </a:rPr>
              <a:t>with e</a:t>
            </a:r>
            <a:r>
              <a:rPr lang="en-US" sz="2800" spc="-141" dirty="0">
                <a:cs typeface="Trebuchet MS"/>
              </a:rPr>
              <a:t>lastic (</a:t>
            </a:r>
            <a:r>
              <a:rPr lang="en-US" sz="2800" spc="-132" dirty="0">
                <a:cs typeface="Trebuchet MS"/>
              </a:rPr>
              <a:t>compression) </a:t>
            </a:r>
            <a:r>
              <a:rPr lang="en-US" sz="2800" spc="-119" dirty="0">
                <a:cs typeface="Trebuchet MS"/>
              </a:rPr>
              <a:t>bandage </a:t>
            </a:r>
            <a:r>
              <a:rPr lang="en-US" sz="2800" spc="-110" dirty="0">
                <a:cs typeface="Trebuchet MS"/>
              </a:rPr>
              <a:t>to </a:t>
            </a:r>
            <a:r>
              <a:rPr lang="en-US" sz="2800" spc="-97" dirty="0">
                <a:cs typeface="Trebuchet MS"/>
              </a:rPr>
              <a:t>slow </a:t>
            </a:r>
            <a:r>
              <a:rPr lang="en-US" sz="2800" spc="-132" dirty="0">
                <a:cs typeface="Trebuchet MS"/>
              </a:rPr>
              <a:t>spread </a:t>
            </a:r>
            <a:r>
              <a:rPr lang="en-US" sz="2800" spc="-101" dirty="0">
                <a:cs typeface="Trebuchet MS"/>
              </a:rPr>
              <a:t>of</a:t>
            </a:r>
            <a:r>
              <a:rPr lang="en-US" sz="2800" spc="-569" dirty="0">
                <a:cs typeface="Trebuchet MS"/>
              </a:rPr>
              <a:t>    </a:t>
            </a:r>
            <a:r>
              <a:rPr lang="en-US" sz="2800" spc="-132" dirty="0">
                <a:cs typeface="Trebuchet MS"/>
              </a:rPr>
              <a:t>venom.</a:t>
            </a:r>
          </a:p>
          <a:p>
            <a:pPr marL="549118" marR="342358" indent="-538471">
              <a:spcBef>
                <a:spcPts val="591"/>
              </a:spcBef>
              <a:buFont typeface="Arial"/>
              <a:buChar char="•"/>
              <a:tabLst>
                <a:tab pos="549118" algn="l"/>
                <a:tab pos="549678" algn="l"/>
              </a:tabLst>
            </a:pPr>
            <a:r>
              <a:rPr lang="en-US" sz="2800" spc="-18" dirty="0">
                <a:cs typeface="Trebuchet MS"/>
              </a:rPr>
              <a:t>Do </a:t>
            </a:r>
            <a:r>
              <a:rPr lang="en-US" sz="2800" spc="-75" dirty="0" smtClean="0">
                <a:cs typeface="Trebuchet MS"/>
              </a:rPr>
              <a:t>not </a:t>
            </a:r>
            <a:r>
              <a:rPr lang="en-US" sz="2800" spc="-101" dirty="0" smtClean="0">
                <a:cs typeface="Trebuchet MS"/>
              </a:rPr>
              <a:t>use a tourniquet.</a:t>
            </a:r>
          </a:p>
          <a:p>
            <a:pPr marL="549118" marR="342358" indent="-538471">
              <a:spcBef>
                <a:spcPts val="591"/>
              </a:spcBef>
              <a:buFont typeface="Arial"/>
              <a:buChar char="•"/>
              <a:tabLst>
                <a:tab pos="549118" algn="l"/>
                <a:tab pos="549678" algn="l"/>
              </a:tabLst>
            </a:pPr>
            <a:r>
              <a:rPr lang="en-US" sz="2800" spc="-101" dirty="0" smtClean="0">
                <a:cs typeface="Trebuchet MS"/>
              </a:rPr>
              <a:t>Do not cut wound open to try to drain or suck venom out.</a:t>
            </a:r>
          </a:p>
        </p:txBody>
      </p:sp>
      <p:sp>
        <p:nvSpPr>
          <p:cNvPr id="4" name="Slide Number Placeholder 3"/>
          <p:cNvSpPr>
            <a:spLocks noGrp="1"/>
          </p:cNvSpPr>
          <p:nvPr>
            <p:ph type="sldNum" sz="quarter" idx="12"/>
          </p:nvPr>
        </p:nvSpPr>
        <p:spPr/>
        <p:txBody>
          <a:bodyPr/>
          <a:lstStyle/>
          <a:p>
            <a:fld id="{8C9E1820-E9B2-42D1-9078-7F6EB35AD6D1}" type="slidenum">
              <a:rPr lang="en-US" smtClean="0"/>
              <a:pPr/>
              <a:t>22</a:t>
            </a:fld>
            <a:endParaRPr lang="en-US" dirty="0"/>
          </a:p>
        </p:txBody>
      </p:sp>
    </p:spTree>
    <p:extLst>
      <p:ext uri="{BB962C8B-B14F-4D97-AF65-F5344CB8AC3E}">
        <p14:creationId xmlns:p14="http://schemas.microsoft.com/office/powerpoint/2010/main" val="2248385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1"/>
            <a:ext cx="8229600" cy="914400"/>
          </a:xfrm>
        </p:spPr>
        <p:txBody>
          <a:bodyPr>
            <a:normAutofit/>
          </a:bodyPr>
          <a:lstStyle/>
          <a:p>
            <a:r>
              <a:rPr lang="en-US" dirty="0" smtClean="0"/>
              <a:t>Nosebleed</a:t>
            </a:r>
            <a:endParaRPr lang="en-US" dirty="0"/>
          </a:p>
        </p:txBody>
      </p:sp>
      <p:sp>
        <p:nvSpPr>
          <p:cNvPr id="10" name="Content Placeholder 9"/>
          <p:cNvSpPr>
            <a:spLocks noGrp="1"/>
          </p:cNvSpPr>
          <p:nvPr>
            <p:ph idx="1"/>
          </p:nvPr>
        </p:nvSpPr>
        <p:spPr>
          <a:xfrm>
            <a:off x="457200" y="3910978"/>
            <a:ext cx="8229600" cy="2870821"/>
          </a:xfrm>
        </p:spPr>
        <p:txBody>
          <a:bodyPr>
            <a:normAutofit lnSpcReduction="10000"/>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Sit the person down with head held forward.</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Do not let their head tip back – blood will run down throat.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Pinch the nose firmly just below the bridge.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After ten minutes, gently release the pressure.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there is still bleeding, reapply the pressure for further    periods of ten minutes.</a:t>
            </a:r>
            <a:endParaRPr lang="en-US" sz="2400" dirty="0">
              <a:solidFill>
                <a:schemeClr val="tx1"/>
              </a:solidFill>
              <a:cs typeface="Arial" panose="020B0604020202020204" pitchFamily="34" charset="0"/>
            </a:endParaRPr>
          </a:p>
        </p:txBody>
      </p:sp>
      <p:pic>
        <p:nvPicPr>
          <p:cNvPr id="12" name="Picture 11"/>
          <p:cNvPicPr>
            <a:picLocks noChangeAspect="1"/>
          </p:cNvPicPr>
          <p:nvPr/>
        </p:nvPicPr>
        <p:blipFill rotWithShape="1">
          <a:blip r:embed="rId2"/>
          <a:srcRect b="9501"/>
          <a:stretch/>
        </p:blipFill>
        <p:spPr>
          <a:xfrm>
            <a:off x="973156" y="1396380"/>
            <a:ext cx="3714750" cy="2413620"/>
          </a:xfrm>
          <a:prstGeom prst="rect">
            <a:avLst/>
          </a:prstGeom>
        </p:spPr>
      </p:pic>
      <p:pic>
        <p:nvPicPr>
          <p:cNvPr id="21" name="Picture 20"/>
          <p:cNvPicPr>
            <a:picLocks noChangeAspect="1"/>
          </p:cNvPicPr>
          <p:nvPr/>
        </p:nvPicPr>
        <p:blipFill>
          <a:blip r:embed="rId3"/>
          <a:stretch>
            <a:fillRect/>
          </a:stretch>
        </p:blipFill>
        <p:spPr>
          <a:xfrm>
            <a:off x="4800600" y="1418151"/>
            <a:ext cx="3632871" cy="2413620"/>
          </a:xfrm>
          <a:prstGeom prst="rect">
            <a:avLst/>
          </a:prstGeom>
        </p:spPr>
      </p:pic>
      <p:sp>
        <p:nvSpPr>
          <p:cNvPr id="2" name="Slide Number Placeholder 1"/>
          <p:cNvSpPr>
            <a:spLocks noGrp="1"/>
          </p:cNvSpPr>
          <p:nvPr>
            <p:ph type="sldNum" sz="quarter" idx="12"/>
          </p:nvPr>
        </p:nvSpPr>
        <p:spPr/>
        <p:txBody>
          <a:bodyPr/>
          <a:lstStyle/>
          <a:p>
            <a:fld id="{8C9E1820-E9B2-42D1-9078-7F6EB35AD6D1}" type="slidenum">
              <a:rPr lang="en-US" smtClean="0"/>
              <a:pPr/>
              <a:t>23</a:t>
            </a:fld>
            <a:endParaRPr lang="en-US" dirty="0"/>
          </a:p>
        </p:txBody>
      </p:sp>
    </p:spTree>
    <p:extLst>
      <p:ext uri="{BB962C8B-B14F-4D97-AF65-F5344CB8AC3E}">
        <p14:creationId xmlns:p14="http://schemas.microsoft.com/office/powerpoint/2010/main" val="1722615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en-US" dirty="0" smtClean="0"/>
              <a:t>Sunburns</a:t>
            </a:r>
            <a:endParaRPr lang="en-US" dirty="0"/>
          </a:p>
        </p:txBody>
      </p:sp>
      <p:sp>
        <p:nvSpPr>
          <p:cNvPr id="12" name="Content Placeholder 11"/>
          <p:cNvSpPr>
            <a:spLocks noGrp="1"/>
          </p:cNvSpPr>
          <p:nvPr>
            <p:ph idx="1"/>
          </p:nvPr>
        </p:nvSpPr>
        <p:spPr>
          <a:xfrm>
            <a:off x="402159" y="4475298"/>
            <a:ext cx="8229600" cy="2286000"/>
          </a:xfrm>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Severe sunburn can be a significant first aid situation.</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Sunburn is preventable with protective ointments, clothing, or staying out of the sun.</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Long term effects of sunburn has been linked to skin   cancers.</a:t>
            </a:r>
            <a:endParaRPr lang="en-US" sz="2400" dirty="0">
              <a:solidFill>
                <a:schemeClr val="tx1"/>
              </a:solidFill>
              <a:latin typeface="Arial" panose="020B0604020202020204" pitchFamily="34" charset="0"/>
              <a:cs typeface="Arial" panose="020B0604020202020204" pitchFamily="34" charset="0"/>
            </a:endParaRPr>
          </a:p>
        </p:txBody>
      </p:sp>
      <p:grpSp>
        <p:nvGrpSpPr>
          <p:cNvPr id="13" name="Group 12"/>
          <p:cNvGrpSpPr/>
          <p:nvPr/>
        </p:nvGrpSpPr>
        <p:grpSpPr>
          <a:xfrm>
            <a:off x="1077542" y="1753196"/>
            <a:ext cx="6878833" cy="2645305"/>
            <a:chOff x="899592" y="3500377"/>
            <a:chExt cx="6878833" cy="2645305"/>
          </a:xfrm>
        </p:grpSpPr>
        <p:sp>
          <p:nvSpPr>
            <p:cNvPr id="4" name="object 4"/>
            <p:cNvSpPr>
              <a:spLocks noChangeAspect="1"/>
            </p:cNvSpPr>
            <p:nvPr/>
          </p:nvSpPr>
          <p:spPr>
            <a:xfrm>
              <a:off x="4283968" y="3500377"/>
              <a:ext cx="3494457" cy="2645305"/>
            </a:xfrm>
            <a:prstGeom prst="rect">
              <a:avLst/>
            </a:prstGeom>
            <a:blipFill>
              <a:blip r:embed="rId2" cstate="print"/>
              <a:stretch>
                <a:fillRect/>
              </a:stretch>
            </a:blipFill>
          </p:spPr>
          <p:txBody>
            <a:bodyPr wrap="square" lIns="0" tIns="0" rIns="0" bIns="0" rtlCol="0"/>
            <a:lstStyle/>
            <a:p>
              <a:endParaRPr sz="1588"/>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500377"/>
              <a:ext cx="3384376" cy="2644043"/>
            </a:xfrm>
            <a:prstGeom prst="rect">
              <a:avLst/>
            </a:prstGeom>
          </p:spPr>
        </p:pic>
      </p:grpSp>
      <p:sp>
        <p:nvSpPr>
          <p:cNvPr id="3" name="Slide Number Placeholder 2"/>
          <p:cNvSpPr>
            <a:spLocks noGrp="1"/>
          </p:cNvSpPr>
          <p:nvPr>
            <p:ph type="sldNum" sz="quarter" idx="12"/>
          </p:nvPr>
        </p:nvSpPr>
        <p:spPr/>
        <p:txBody>
          <a:bodyPr/>
          <a:lstStyle/>
          <a:p>
            <a:fld id="{8C9E1820-E9B2-42D1-9078-7F6EB35AD6D1}" type="slidenum">
              <a:rPr lang="en-US" smtClean="0"/>
              <a:pPr/>
              <a:t>24</a:t>
            </a:fld>
            <a:endParaRPr lang="en-US" dirty="0"/>
          </a:p>
        </p:txBody>
      </p:sp>
    </p:spTree>
    <p:extLst>
      <p:ext uri="{BB962C8B-B14F-4D97-AF65-F5344CB8AC3E}">
        <p14:creationId xmlns:p14="http://schemas.microsoft.com/office/powerpoint/2010/main" val="687188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Sunburns</a:t>
            </a:r>
            <a:endParaRPr lang="en-US" dirty="0"/>
          </a:p>
        </p:txBody>
      </p:sp>
      <p:sp>
        <p:nvSpPr>
          <p:cNvPr id="8" name="Content Placeholder 7"/>
          <p:cNvSpPr>
            <a:spLocks noGrp="1"/>
          </p:cNvSpPr>
          <p:nvPr>
            <p:ph idx="1"/>
          </p:nvPr>
        </p:nvSpPr>
        <p:spPr/>
        <p:txBody>
          <a:bodyPr>
            <a:normAutofit lnSpcReduction="10000"/>
          </a:bodyPr>
          <a:lstStyle/>
          <a:p>
            <a:pPr marL="342900" indent="-342900">
              <a:spcBef>
                <a:spcPts val="0"/>
              </a:spcBef>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Symptoms:</a:t>
            </a:r>
          </a:p>
          <a:p>
            <a:pPr marL="1085850" lvl="1" indent="-342900">
              <a:spcBef>
                <a:spcPts val="0"/>
              </a:spcBef>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Redness.</a:t>
            </a:r>
            <a:endParaRPr lang="en-US" sz="2000" dirty="0">
              <a:solidFill>
                <a:schemeClr val="tx1"/>
              </a:solidFill>
              <a:latin typeface="Arial" panose="020B0604020202020204" pitchFamily="34" charset="0"/>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Minor </a:t>
            </a:r>
            <a:r>
              <a:rPr lang="en-US" sz="2000" dirty="0">
                <a:solidFill>
                  <a:schemeClr val="tx1"/>
                </a:solidFill>
                <a:latin typeface="Arial" panose="020B0604020202020204" pitchFamily="34" charset="0"/>
                <a:cs typeface="Arial" panose="020B0604020202020204" pitchFamily="34" charset="0"/>
              </a:rPr>
              <a:t>inflammation, or </a:t>
            </a:r>
            <a:r>
              <a:rPr lang="en-US" sz="2000" dirty="0" smtClean="0">
                <a:solidFill>
                  <a:schemeClr val="tx1"/>
                </a:solidFill>
                <a:latin typeface="Arial" panose="020B0604020202020204" pitchFamily="34" charset="0"/>
                <a:cs typeface="Arial" panose="020B0604020202020204" pitchFamily="34" charset="0"/>
              </a:rPr>
              <a:t>swelling.</a:t>
            </a:r>
            <a:endParaRPr lang="en-US" sz="2000" dirty="0">
              <a:solidFill>
                <a:schemeClr val="tx1"/>
              </a:solidFill>
              <a:latin typeface="Arial" panose="020B0604020202020204" pitchFamily="34" charset="0"/>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Pain.</a:t>
            </a:r>
            <a:endParaRPr lang="en-US" sz="2000" dirty="0">
              <a:solidFill>
                <a:schemeClr val="tx1"/>
              </a:solidFill>
              <a:latin typeface="Arial" panose="020B0604020202020204" pitchFamily="34" charset="0"/>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Dry</a:t>
            </a:r>
            <a:r>
              <a:rPr lang="en-US" sz="2000" dirty="0">
                <a:solidFill>
                  <a:schemeClr val="tx1"/>
                </a:solidFill>
                <a:latin typeface="Arial" panose="020B0604020202020204" pitchFamily="34" charset="0"/>
                <a:cs typeface="Arial" panose="020B0604020202020204" pitchFamily="34" charset="0"/>
              </a:rPr>
              <a:t>, peeling skin occurs as the burn </a:t>
            </a:r>
            <a:r>
              <a:rPr lang="en-US" sz="2000" dirty="0" smtClean="0">
                <a:solidFill>
                  <a:schemeClr val="tx1"/>
                </a:solidFill>
                <a:latin typeface="Arial" panose="020B0604020202020204" pitchFamily="34" charset="0"/>
                <a:cs typeface="Arial" panose="020B0604020202020204" pitchFamily="34" charset="0"/>
              </a:rPr>
              <a:t>heals.</a:t>
            </a:r>
          </a:p>
          <a:p>
            <a:pPr marL="342900" indent="-342900">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Treatment:</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Soak the wound in cool water for five minutes or longer.</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Take acetaminophen or ibuprofen for pain relief.</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Apply lidocaine (an anesthetic) with Aloe Vera to soothe the      skin.</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Use an antibiotic ointment and loose gauze to protect the           affected area.</a:t>
            </a:r>
          </a:p>
          <a:p>
            <a:pPr marL="1085850" lvl="1" indent="-342900">
              <a:spcBef>
                <a:spcPts val="0"/>
              </a:spcBef>
              <a:buFont typeface="Arial" panose="020B0604020202020204" pitchFamily="34" charset="0"/>
              <a:buChar char="•"/>
            </a:pPr>
            <a:r>
              <a:rPr lang="en-US" sz="2000" dirty="0">
                <a:latin typeface="Arial" panose="020B0604020202020204" pitchFamily="34" charset="0"/>
                <a:cs typeface="Arial" panose="020B0604020202020204" pitchFamily="34" charset="0"/>
              </a:rPr>
              <a:t>Make sure you don’t use ice, as this may make the damage      worse. </a:t>
            </a:r>
          </a:p>
        </p:txBody>
      </p:sp>
      <p:sp>
        <p:nvSpPr>
          <p:cNvPr id="2" name="Slide Number Placeholder 1"/>
          <p:cNvSpPr>
            <a:spLocks noGrp="1"/>
          </p:cNvSpPr>
          <p:nvPr>
            <p:ph type="sldNum" sz="quarter" idx="12"/>
          </p:nvPr>
        </p:nvSpPr>
        <p:spPr/>
        <p:txBody>
          <a:bodyPr/>
          <a:lstStyle/>
          <a:p>
            <a:fld id="{8C9E1820-E9B2-42D1-9078-7F6EB35AD6D1}" type="slidenum">
              <a:rPr lang="en-US" smtClean="0"/>
              <a:pPr/>
              <a:t>25</a:t>
            </a:fld>
            <a:endParaRPr lang="en-US" dirty="0"/>
          </a:p>
        </p:txBody>
      </p:sp>
    </p:spTree>
    <p:extLst>
      <p:ext uri="{BB962C8B-B14F-4D97-AF65-F5344CB8AC3E}">
        <p14:creationId xmlns:p14="http://schemas.microsoft.com/office/powerpoint/2010/main" val="4175397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Frost Nip</a:t>
            </a:r>
            <a:endParaRPr lang="en-US" dirty="0"/>
          </a:p>
        </p:txBody>
      </p:sp>
      <p:sp>
        <p:nvSpPr>
          <p:cNvPr id="10" name="Content Placeholder 9"/>
          <p:cNvSpPr>
            <a:spLocks noGrp="1"/>
          </p:cNvSpPr>
          <p:nvPr>
            <p:ph sz="half" idx="1"/>
          </p:nvPr>
        </p:nvSpPr>
        <p:spPr>
          <a:xfrm>
            <a:off x="457200" y="1920085"/>
            <a:ext cx="4953000" cy="4434840"/>
          </a:xfrm>
        </p:spPr>
        <p:txBody>
          <a:bodyPr>
            <a:normAutofit/>
          </a:bodyPr>
          <a:lstStyle/>
          <a:p>
            <a:pPr marL="342900" indent="-342900">
              <a:buFont typeface="Arial" panose="020B0604020202020204" pitchFamily="34" charset="0"/>
              <a:buChar char="•"/>
            </a:pPr>
            <a:r>
              <a:rPr lang="en-US" sz="2400" b="1" dirty="0" smtClean="0">
                <a:solidFill>
                  <a:schemeClr val="tx1"/>
                </a:solidFill>
                <a:cs typeface="Arial" panose="020B0604020202020204" pitchFamily="34" charset="0"/>
              </a:rPr>
              <a:t>Frost nip</a:t>
            </a:r>
            <a:r>
              <a:rPr lang="en-US" sz="2400" dirty="0">
                <a:solidFill>
                  <a:schemeClr val="tx1"/>
                </a:solidFill>
                <a:cs typeface="Arial" panose="020B0604020202020204" pitchFamily="34" charset="0"/>
              </a:rPr>
              <a:t> is an earlier and milder </a:t>
            </a:r>
            <a:r>
              <a:rPr lang="en-US" sz="2400" dirty="0" smtClean="0">
                <a:solidFill>
                  <a:schemeClr val="tx1"/>
                </a:solidFill>
                <a:cs typeface="Arial" panose="020B0604020202020204" pitchFamily="34" charset="0"/>
              </a:rPr>
              <a:t>     case </a:t>
            </a:r>
            <a:r>
              <a:rPr lang="en-US" sz="2400" dirty="0">
                <a:solidFill>
                  <a:schemeClr val="tx1"/>
                </a:solidFill>
                <a:cs typeface="Arial" panose="020B0604020202020204" pitchFamily="34" charset="0"/>
              </a:rPr>
              <a:t>of frostbite. Usually the ears, </a:t>
            </a:r>
            <a:r>
              <a:rPr lang="en-US" sz="2400" dirty="0" smtClean="0">
                <a:solidFill>
                  <a:schemeClr val="tx1"/>
                </a:solidFill>
                <a:cs typeface="Arial" panose="020B0604020202020204" pitchFamily="34" charset="0"/>
              </a:rPr>
              <a:t>   cheeks</a:t>
            </a:r>
            <a:r>
              <a:rPr lang="en-US" sz="2400" dirty="0">
                <a:solidFill>
                  <a:schemeClr val="tx1"/>
                </a:solidFill>
                <a:cs typeface="Arial" panose="020B0604020202020204" pitchFamily="34" charset="0"/>
              </a:rPr>
              <a:t>, nose, fingers and toes are </a:t>
            </a:r>
            <a:r>
              <a:rPr lang="en-US" sz="2400" dirty="0" smtClean="0">
                <a:solidFill>
                  <a:schemeClr val="tx1"/>
                </a:solidFill>
                <a:cs typeface="Arial" panose="020B0604020202020204" pitchFamily="34" charset="0"/>
              </a:rPr>
              <a:t>  affected</a:t>
            </a:r>
            <a:r>
              <a:rPr lang="en-US" sz="2400" dirty="0">
                <a:solidFill>
                  <a:schemeClr val="tx1"/>
                </a:solidFill>
                <a:cs typeface="Arial" panose="020B0604020202020204" pitchFamily="34" charset="0"/>
              </a:rPr>
              <a:t>. </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Skin white or numb.</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Don’t rub – hold against a warm       body part.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Change clothing and/or environment.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Frost nip is a warning that you are    not keeping warm enough!</a:t>
            </a:r>
            <a:r>
              <a:rPr lang="en-US" sz="2400" b="1" dirty="0"/>
              <a:t> </a:t>
            </a:r>
            <a:endParaRPr lang="en-US" sz="2400" dirty="0">
              <a:solidFill>
                <a:schemeClr val="tx1"/>
              </a:solidFill>
              <a:cs typeface="Arial" panose="020B0604020202020204" pitchFamily="34" charset="0"/>
            </a:endParaRPr>
          </a:p>
        </p:txBody>
      </p:sp>
      <p:sp>
        <p:nvSpPr>
          <p:cNvPr id="9" name="object 7"/>
          <p:cNvSpPr>
            <a:spLocks noChangeAspect="1"/>
          </p:cNvSpPr>
          <p:nvPr/>
        </p:nvSpPr>
        <p:spPr>
          <a:xfrm>
            <a:off x="5638800" y="1920085"/>
            <a:ext cx="2736304" cy="2617471"/>
          </a:xfrm>
          <a:prstGeom prst="rect">
            <a:avLst/>
          </a:prstGeom>
          <a:blipFill>
            <a:blip r:embed="rId2" cstate="print"/>
            <a:stretch>
              <a:fillRect/>
            </a:stretch>
          </a:blipFill>
        </p:spPr>
        <p:txBody>
          <a:bodyPr wrap="square" lIns="0" tIns="0" rIns="0" bIns="0" rtlCol="0"/>
          <a:lstStyle/>
          <a:p>
            <a:endParaRPr sz="1588"/>
          </a:p>
        </p:txBody>
      </p:sp>
      <p:sp>
        <p:nvSpPr>
          <p:cNvPr id="3" name="Slide Number Placeholder 2"/>
          <p:cNvSpPr>
            <a:spLocks noGrp="1"/>
          </p:cNvSpPr>
          <p:nvPr>
            <p:ph type="sldNum" sz="quarter" idx="12"/>
          </p:nvPr>
        </p:nvSpPr>
        <p:spPr/>
        <p:txBody>
          <a:bodyPr/>
          <a:lstStyle/>
          <a:p>
            <a:fld id="{8C9E1820-E9B2-42D1-9078-7F6EB35AD6D1}" type="slidenum">
              <a:rPr lang="en-US" smtClean="0"/>
              <a:pPr/>
              <a:t>26</a:t>
            </a:fld>
            <a:endParaRPr lang="en-US" dirty="0"/>
          </a:p>
        </p:txBody>
      </p:sp>
    </p:spTree>
    <p:extLst>
      <p:ext uri="{BB962C8B-B14F-4D97-AF65-F5344CB8AC3E}">
        <p14:creationId xmlns:p14="http://schemas.microsoft.com/office/powerpoint/2010/main" val="3741317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Frostbite</a:t>
            </a:r>
            <a:endParaRPr lang="en-US" dirty="0"/>
          </a:p>
        </p:txBody>
      </p:sp>
      <p:sp>
        <p:nvSpPr>
          <p:cNvPr id="11" name="Content Placeholder 10"/>
          <p:cNvSpPr>
            <a:spLocks noGrp="1"/>
          </p:cNvSpPr>
          <p:nvPr>
            <p:ph sz="half" idx="1"/>
          </p:nvPr>
        </p:nvSpPr>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Mild Frostbite:</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Skin looks waxy and      white, gray, yellow, or     bluish.</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Area is numb or feels        tingly or aching</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Severe Frostbite:</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Area feels hard.</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May become painless</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After warming, area          becomes swollen and   may blister.</a:t>
            </a:r>
            <a:endParaRPr lang="en-US" sz="2000" dirty="0">
              <a:solidFill>
                <a:schemeClr val="tx1"/>
              </a:solidFill>
              <a:cs typeface="Arial" panose="020B0604020202020204" pitchFamily="34" charset="0"/>
            </a:endParaRPr>
          </a:p>
        </p:txBody>
      </p:sp>
      <p:pic>
        <p:nvPicPr>
          <p:cNvPr id="7" name="Content Placeholder 6"/>
          <p:cNvPicPr>
            <a:picLocks noGrp="1" noChangeAspect="1"/>
          </p:cNvPicPr>
          <p:nvPr>
            <p:ph sz="half" idx="2"/>
          </p:nvPr>
        </p:nvPicPr>
        <p:blipFill rotWithShape="1">
          <a:blip r:embed="rId2"/>
          <a:srcRect b="3542"/>
          <a:stretch/>
        </p:blipFill>
        <p:spPr>
          <a:xfrm>
            <a:off x="4419600" y="1920085"/>
            <a:ext cx="4440665" cy="3276600"/>
          </a:xfrm>
          <a:prstGeom prst="rect">
            <a:avLst/>
          </a:prstGeom>
        </p:spPr>
      </p:pic>
      <p:sp>
        <p:nvSpPr>
          <p:cNvPr id="3" name="Slide Number Placeholder 2"/>
          <p:cNvSpPr>
            <a:spLocks noGrp="1"/>
          </p:cNvSpPr>
          <p:nvPr>
            <p:ph type="sldNum" sz="quarter" idx="12"/>
          </p:nvPr>
        </p:nvSpPr>
        <p:spPr/>
        <p:txBody>
          <a:bodyPr/>
          <a:lstStyle/>
          <a:p>
            <a:fld id="{8C9E1820-E9B2-42D1-9078-7F6EB35AD6D1}" type="slidenum">
              <a:rPr lang="en-US" smtClean="0"/>
              <a:pPr/>
              <a:t>27</a:t>
            </a:fld>
            <a:endParaRPr lang="en-US" dirty="0"/>
          </a:p>
        </p:txBody>
      </p:sp>
    </p:spTree>
    <p:extLst>
      <p:ext uri="{BB962C8B-B14F-4D97-AF65-F5344CB8AC3E}">
        <p14:creationId xmlns:p14="http://schemas.microsoft.com/office/powerpoint/2010/main" val="1183184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Aid for Frostbite</a:t>
            </a:r>
            <a:endParaRPr lang="en-US" dirty="0"/>
          </a:p>
        </p:txBody>
      </p:sp>
      <p:sp>
        <p:nvSpPr>
          <p:cNvPr id="9" name="Content Placeholder 8"/>
          <p:cNvSpPr>
            <a:spLocks noGrp="1"/>
          </p:cNvSpPr>
          <p:nvPr>
            <p:ph sz="half" idx="1"/>
          </p:nvPr>
        </p:nvSpPr>
        <p:spPr>
          <a:xfrm>
            <a:off x="457200" y="1920085"/>
            <a:ext cx="4724400" cy="4434840"/>
          </a:xfrm>
        </p:spPr>
        <p:txBody>
          <a:bodyPr>
            <a:normAutofit fontScale="92500" lnSpcReduction="10000"/>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Move victim to warm environment.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Hold frostbitten area in hands to warm – do not rub.</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Remove any tight clothing or jewelry  around area.</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Put dry gauze or fluffy cloth between   frostbitten fingers or toes.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Do not use heat lamp, campfire, or    heating pad to rewarm.</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Seek medical attention immediately.</a:t>
            </a:r>
            <a:endParaRPr lang="en-US" sz="2400" dirty="0">
              <a:solidFill>
                <a:schemeClr val="tx1"/>
              </a:solidFill>
              <a:cs typeface="Arial" panose="020B0604020202020204" pitchFamily="34" charset="0"/>
            </a:endParaRPr>
          </a:p>
        </p:txBody>
      </p:sp>
      <p:sp>
        <p:nvSpPr>
          <p:cNvPr id="8" name="object 4"/>
          <p:cNvSpPr>
            <a:spLocks noChangeAspect="1"/>
          </p:cNvSpPr>
          <p:nvPr/>
        </p:nvSpPr>
        <p:spPr>
          <a:xfrm>
            <a:off x="5486400" y="1937502"/>
            <a:ext cx="3089081" cy="3888432"/>
          </a:xfrm>
          <a:prstGeom prst="rect">
            <a:avLst/>
          </a:prstGeom>
          <a:blipFill>
            <a:blip r:embed="rId2" cstate="print"/>
            <a:srcRect/>
            <a:stretch>
              <a:fillRect t="-15563" b="-5203"/>
            </a:stretch>
          </a:blipFill>
        </p:spPr>
        <p:txBody>
          <a:bodyPr wrap="square" lIns="0" tIns="0" rIns="0" bIns="0" rtlCol="0"/>
          <a:lstStyle/>
          <a:p>
            <a:endParaRPr sz="1588"/>
          </a:p>
        </p:txBody>
      </p:sp>
      <p:sp>
        <p:nvSpPr>
          <p:cNvPr id="3" name="Slide Number Placeholder 2"/>
          <p:cNvSpPr>
            <a:spLocks noGrp="1"/>
          </p:cNvSpPr>
          <p:nvPr>
            <p:ph type="sldNum" sz="quarter" idx="12"/>
          </p:nvPr>
        </p:nvSpPr>
        <p:spPr/>
        <p:txBody>
          <a:bodyPr/>
          <a:lstStyle/>
          <a:p>
            <a:fld id="{8C9E1820-E9B2-42D1-9078-7F6EB35AD6D1}" type="slidenum">
              <a:rPr lang="en-US" smtClean="0"/>
              <a:pPr/>
              <a:t>28</a:t>
            </a:fld>
            <a:endParaRPr lang="en-US" dirty="0"/>
          </a:p>
        </p:txBody>
      </p:sp>
    </p:spTree>
    <p:extLst>
      <p:ext uri="{BB962C8B-B14F-4D97-AF65-F5344CB8AC3E}">
        <p14:creationId xmlns:p14="http://schemas.microsoft.com/office/powerpoint/2010/main" val="4108865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Prevention of Frostbite</a:t>
            </a:r>
            <a:endParaRPr lang="en-US" dirty="0"/>
          </a:p>
        </p:txBody>
      </p:sp>
      <p:sp>
        <p:nvSpPr>
          <p:cNvPr id="5" name="Content Placeholder 4"/>
          <p:cNvSpPr>
            <a:spLocks noGrp="1"/>
          </p:cNvSpPr>
          <p:nvPr>
            <p:ph idx="1"/>
          </p:nvPr>
        </p:nvSpPr>
        <p:spPr/>
        <p:txBody>
          <a:bodyPr>
            <a:normAutofit fontScale="92500"/>
          </a:bodyPr>
          <a:lstStyle/>
          <a:p>
            <a:r>
              <a:rPr lang="en-US" dirty="0" smtClean="0"/>
              <a:t>Be sure you dress in layers for cold weather. The first layer should be thermal underwear, and the outer layer needs to be waterproof. The layers should be loose, not tight. Mittens are warmer than gloves. </a:t>
            </a:r>
          </a:p>
          <a:p>
            <a:r>
              <a:rPr lang="en-US" dirty="0" smtClean="0"/>
              <a:t>You should wear a hat. Over 50% of a your body heat is lost from the head. </a:t>
            </a:r>
          </a:p>
          <a:p>
            <a:r>
              <a:rPr lang="en-US" dirty="0" smtClean="0"/>
              <a:t>Set limits on the time spent outdoors when the wind-chill temperature falls below 0°F (-18°C). </a:t>
            </a:r>
          </a:p>
          <a:p>
            <a:r>
              <a:rPr lang="en-US" dirty="0" smtClean="0"/>
              <a:t>Recognize the earliest warnings of frostbite. Tingling and numbness are reminders that your are not dressed warmly enough for the weather and needs to go indoors. </a:t>
            </a:r>
            <a:endParaRPr lang="en-US"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29</a:t>
            </a:fld>
            <a:endParaRPr lang="en-US" dirty="0"/>
          </a:p>
        </p:txBody>
      </p:sp>
    </p:spTree>
    <p:extLst>
      <p:ext uri="{BB962C8B-B14F-4D97-AF65-F5344CB8AC3E}">
        <p14:creationId xmlns:p14="http://schemas.microsoft.com/office/powerpoint/2010/main" val="393039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z="4000" dirty="0" smtClean="0"/>
              <a:t>Tenderfoot First Aid </a:t>
            </a:r>
            <a:r>
              <a:rPr lang="en-US" sz="4000" dirty="0" smtClean="0"/>
              <a:t/>
            </a:r>
            <a:br>
              <a:rPr lang="en-US" sz="4000" dirty="0" smtClean="0"/>
            </a:br>
            <a:r>
              <a:rPr sz="4000" dirty="0" smtClean="0"/>
              <a:t>Requirements</a:t>
            </a:r>
            <a:endParaRPr lang="en-US" sz="4000" dirty="0"/>
          </a:p>
        </p:txBody>
      </p:sp>
      <p:sp>
        <p:nvSpPr>
          <p:cNvPr id="3" name="Text Placeholder 2"/>
          <p:cNvSpPr>
            <a:spLocks noGrp="1"/>
          </p:cNvSpPr>
          <p:nvPr>
            <p:ph idx="1"/>
          </p:nvPr>
        </p:nvSpPr>
        <p:spPr>
          <a:xfrm>
            <a:off x="457200" y="1935480"/>
            <a:ext cx="8229600" cy="4922520"/>
          </a:xfrm>
        </p:spPr>
        <p:txBody>
          <a:bodyPr>
            <a:normAutofit fontScale="62500" lnSpcReduction="20000"/>
          </a:bodyPr>
          <a:lstStyle/>
          <a:p>
            <a:pPr marL="0" indent="0">
              <a:buNone/>
            </a:pPr>
            <a:r>
              <a:rPr lang="en-US" sz="3200" dirty="0" smtClean="0"/>
              <a:t>4a. Show </a:t>
            </a:r>
            <a:r>
              <a:rPr lang="en-US" sz="3200" dirty="0"/>
              <a:t>first aid for the following:</a:t>
            </a:r>
          </a:p>
          <a:p>
            <a:pPr lvl="1" indent="0">
              <a:buClr>
                <a:schemeClr val="tx1"/>
              </a:buClr>
              <a:buNone/>
            </a:pPr>
            <a:r>
              <a:rPr lang="en-US" sz="2800" dirty="0"/>
              <a:t>Simple cuts and scrapes.</a:t>
            </a:r>
          </a:p>
          <a:p>
            <a:pPr lvl="1" indent="0">
              <a:buClr>
                <a:schemeClr val="tx1"/>
              </a:buClr>
              <a:buNone/>
            </a:pPr>
            <a:r>
              <a:rPr lang="en-US" sz="2800" dirty="0"/>
              <a:t>Blisters on the hand and foot.</a:t>
            </a:r>
          </a:p>
          <a:p>
            <a:pPr lvl="1" indent="0">
              <a:buClr>
                <a:schemeClr val="tx1"/>
              </a:buClr>
              <a:buNone/>
            </a:pPr>
            <a:r>
              <a:rPr lang="en-US" sz="2800" dirty="0"/>
              <a:t>Minor (thermal/heat) burns or scalds (superficial, or </a:t>
            </a:r>
            <a:r>
              <a:rPr lang="en-US" sz="2800" b="1" dirty="0"/>
              <a:t>first</a:t>
            </a:r>
            <a:r>
              <a:rPr lang="en-US" sz="2800" dirty="0"/>
              <a:t> degree)</a:t>
            </a:r>
          </a:p>
          <a:p>
            <a:pPr lvl="1" indent="0">
              <a:buClr>
                <a:schemeClr val="tx1"/>
              </a:buClr>
              <a:buNone/>
            </a:pPr>
            <a:r>
              <a:rPr lang="en-US" sz="2800" dirty="0"/>
              <a:t>Bites or stings of insects or ticks.</a:t>
            </a:r>
          </a:p>
          <a:p>
            <a:pPr lvl="1" indent="0">
              <a:buClr>
                <a:schemeClr val="tx1"/>
              </a:buClr>
              <a:buNone/>
            </a:pPr>
            <a:r>
              <a:rPr lang="en-US" sz="2800" dirty="0"/>
              <a:t>Venomous snakebite.</a:t>
            </a:r>
          </a:p>
          <a:p>
            <a:pPr lvl="1" indent="0">
              <a:buClr>
                <a:schemeClr val="tx1"/>
              </a:buClr>
              <a:buNone/>
            </a:pPr>
            <a:r>
              <a:rPr lang="en-US" sz="2800" dirty="0"/>
              <a:t>Nosebleed.</a:t>
            </a:r>
          </a:p>
          <a:p>
            <a:pPr lvl="1" indent="0">
              <a:buClr>
                <a:schemeClr val="tx1"/>
              </a:buClr>
              <a:buNone/>
            </a:pPr>
            <a:r>
              <a:rPr lang="en-US" sz="2800" dirty="0"/>
              <a:t>Frostbite and </a:t>
            </a:r>
            <a:r>
              <a:rPr lang="en-US" sz="2800" dirty="0" smtClean="0"/>
              <a:t>sunburn.</a:t>
            </a:r>
          </a:p>
          <a:p>
            <a:pPr lvl="1" indent="0">
              <a:buClr>
                <a:schemeClr val="tx1"/>
              </a:buClr>
              <a:buNone/>
            </a:pPr>
            <a:r>
              <a:rPr lang="en-US" sz="2800" dirty="0" smtClean="0"/>
              <a:t>Choking.</a:t>
            </a:r>
            <a:r>
              <a:rPr lang="en-US" altLang="en-US" sz="2800" dirty="0">
                <a:latin typeface="Arial" panose="020B0604020202020204" pitchFamily="34" charset="0"/>
              </a:rPr>
              <a:t> </a:t>
            </a:r>
            <a:endParaRPr lang="en-US" altLang="en-US" sz="2800" dirty="0" smtClean="0">
              <a:latin typeface="Arial" panose="020B0604020202020204" pitchFamily="34" charset="0"/>
            </a:endParaRPr>
          </a:p>
          <a:p>
            <a:pPr marL="0" indent="0">
              <a:buNone/>
            </a:pPr>
            <a:r>
              <a:rPr lang="en-US" altLang="en-US" sz="3200" dirty="0" smtClean="0"/>
              <a:t>4b. Describe </a:t>
            </a:r>
            <a:r>
              <a:rPr lang="en-US" altLang="en-US" sz="3200" dirty="0"/>
              <a:t>common poisonous or hazardous plants; identify any that grow in your local area or campsite location. Tell how to treat for exposure to them. </a:t>
            </a:r>
            <a:endParaRPr lang="en-US" altLang="en-US" sz="3200" dirty="0" smtClean="0"/>
          </a:p>
          <a:p>
            <a:pPr marL="0" indent="0">
              <a:buNone/>
            </a:pPr>
            <a:r>
              <a:rPr lang="en-US" altLang="en-US" sz="3200" dirty="0" smtClean="0"/>
              <a:t>4c. Tell </a:t>
            </a:r>
            <a:r>
              <a:rPr lang="en-US" altLang="en-US" sz="3200" dirty="0"/>
              <a:t>what you can do while on a campout or other outdoor activity to prevent or reduce the occurrence of injuries or exposure listed in Tenderfoot requirements 4a and 4b. </a:t>
            </a:r>
            <a:endParaRPr lang="en-US" altLang="en-US" sz="3200" dirty="0" smtClean="0"/>
          </a:p>
          <a:p>
            <a:pPr marL="0" indent="0">
              <a:buNone/>
            </a:pPr>
            <a:r>
              <a:rPr lang="en-US" altLang="en-US" sz="3200" dirty="0" smtClean="0"/>
              <a:t>4d. Assemble </a:t>
            </a:r>
            <a:r>
              <a:rPr lang="en-US" altLang="en-US" sz="3200" dirty="0"/>
              <a:t>a personal first-aid kit to carry with you on future campouts and hikes. Tell how each item in the kit would be used. </a:t>
            </a:r>
            <a:endParaRPr lang="en-US" sz="3200" dirty="0" smtClean="0"/>
          </a:p>
          <a:p>
            <a:pPr marL="457200" indent="-457200">
              <a:buFont typeface="Arial" panose="020B0604020202020204" pitchFamily="34" charset="0"/>
              <a:buChar char="•"/>
            </a:pPr>
            <a:endParaRPr lang="en-US" sz="3200"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3</a:t>
            </a:fld>
            <a:endParaRPr lang="en-US"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5199" y="0"/>
            <a:ext cx="1820091" cy="223781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Identifying someone choking.</a:t>
            </a:r>
            <a:endParaRPr lang="en-US" dirty="0"/>
          </a:p>
        </p:txBody>
      </p:sp>
      <p:sp>
        <p:nvSpPr>
          <p:cNvPr id="3" name="Content Placeholder 2"/>
          <p:cNvSpPr>
            <a:spLocks noGrp="1"/>
          </p:cNvSpPr>
          <p:nvPr>
            <p:ph sz="half" idx="1"/>
          </p:nvPr>
        </p:nvSpPr>
        <p:spPr>
          <a:xfrm>
            <a:off x="457200" y="1920085"/>
            <a:ext cx="4953000" cy="4434840"/>
          </a:xfrm>
        </p:spPr>
        <p:txBody>
          <a:bodyPr>
            <a:normAutofit fontScale="77500" lnSpcReduction="20000"/>
          </a:bodyPr>
          <a:lstStyle/>
          <a:p>
            <a:r>
              <a:rPr lang="en-US" dirty="0" smtClean="0"/>
              <a:t>If an adult or child is choking, you may observe the following behaviors:</a:t>
            </a:r>
          </a:p>
          <a:p>
            <a:pPr lvl="1"/>
            <a:r>
              <a:rPr lang="en-US" dirty="0" smtClean="0"/>
              <a:t>Coughing, wheezing, or gagging</a:t>
            </a:r>
          </a:p>
          <a:p>
            <a:pPr lvl="1"/>
            <a:r>
              <a:rPr lang="en-US" dirty="0" smtClean="0"/>
              <a:t>Hand signals and panic (sometimes pointing to the throat)</a:t>
            </a:r>
          </a:p>
          <a:p>
            <a:pPr lvl="1"/>
            <a:r>
              <a:rPr lang="en-US" dirty="0" smtClean="0"/>
              <a:t>Sudden inability to talk </a:t>
            </a:r>
          </a:p>
          <a:p>
            <a:pPr lvl="1"/>
            <a:r>
              <a:rPr lang="en-US" dirty="0" smtClean="0"/>
              <a:t>Clutching the throat: The natural response to choking is to grab the throat with one or both hands. This is the universal choking sign and a way of telling people around you that you are choking. </a:t>
            </a:r>
          </a:p>
          <a:p>
            <a:pPr lvl="1"/>
            <a:r>
              <a:rPr lang="en-US" dirty="0" smtClean="0"/>
              <a:t>Passing out </a:t>
            </a:r>
          </a:p>
          <a:p>
            <a:pPr lvl="1"/>
            <a:r>
              <a:rPr lang="en-US" dirty="0" smtClean="0"/>
              <a:t>A blue coloring to the skin, can be seen earliest around the face, lips, and fingernail beds. </a:t>
            </a:r>
            <a:br>
              <a:rPr lang="en-US" dirty="0" smtClean="0"/>
            </a:br>
            <a:endParaRPr lang="en-US" dirty="0" smtClean="0"/>
          </a:p>
          <a:p>
            <a:endParaRPr lang="en-US" dirty="0" smtClean="0"/>
          </a:p>
          <a:p>
            <a:endParaRPr lang="en-US" dirty="0"/>
          </a:p>
        </p:txBody>
      </p:sp>
      <p:pic>
        <p:nvPicPr>
          <p:cNvPr id="6" name="Content Placeholder 5"/>
          <p:cNvPicPr>
            <a:picLocks noGrp="1" noChangeAspect="1"/>
          </p:cNvPicPr>
          <p:nvPr>
            <p:ph sz="half" idx="2"/>
          </p:nvPr>
        </p:nvPicPr>
        <p:blipFill>
          <a:blip r:embed="rId2"/>
          <a:stretch>
            <a:fillRect/>
          </a:stretch>
        </p:blipFill>
        <p:spPr>
          <a:xfrm>
            <a:off x="5334000" y="1920085"/>
            <a:ext cx="3267075" cy="3162300"/>
          </a:xfrm>
          <a:prstGeom prst="rect">
            <a:avLst/>
          </a:prstGeom>
        </p:spPr>
      </p:pic>
      <p:sp>
        <p:nvSpPr>
          <p:cNvPr id="4" name="Slide Number Placeholder 3"/>
          <p:cNvSpPr>
            <a:spLocks noGrp="1"/>
          </p:cNvSpPr>
          <p:nvPr>
            <p:ph type="sldNum" sz="quarter" idx="12"/>
          </p:nvPr>
        </p:nvSpPr>
        <p:spPr/>
        <p:txBody>
          <a:bodyPr/>
          <a:lstStyle/>
          <a:p>
            <a:fld id="{8C9E1820-E9B2-42D1-9078-7F6EB35AD6D1}" type="slidenum">
              <a:rPr lang="en-US" smtClean="0"/>
              <a:pPr/>
              <a:t>30</a:t>
            </a:fld>
            <a:endParaRPr lang="en-US" dirty="0"/>
          </a:p>
        </p:txBody>
      </p:sp>
    </p:spTree>
    <p:extLst>
      <p:ext uri="{BB962C8B-B14F-4D97-AF65-F5344CB8AC3E}">
        <p14:creationId xmlns:p14="http://schemas.microsoft.com/office/powerpoint/2010/main" val="36459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04088"/>
            <a:ext cx="4267200" cy="1231392"/>
          </a:xfrm>
        </p:spPr>
        <p:txBody>
          <a:bodyPr>
            <a:normAutofit fontScale="90000"/>
          </a:bodyPr>
          <a:lstStyle/>
          <a:p>
            <a:r>
              <a:rPr lang="en-US" b="1" dirty="0" smtClean="0"/>
              <a:t>Choking First Aid</a:t>
            </a:r>
            <a:endParaRPr lang="en-US" dirty="0"/>
          </a:p>
        </p:txBody>
      </p:sp>
      <p:sp>
        <p:nvSpPr>
          <p:cNvPr id="3" name="Content Placeholder 2"/>
          <p:cNvSpPr>
            <a:spLocks noGrp="1"/>
          </p:cNvSpPr>
          <p:nvPr>
            <p:ph idx="1"/>
          </p:nvPr>
        </p:nvSpPr>
        <p:spPr>
          <a:xfrm>
            <a:off x="457200" y="1935480"/>
            <a:ext cx="3962400" cy="4389120"/>
          </a:xfrm>
        </p:spPr>
        <p:txBody>
          <a:bodyPr>
            <a:normAutofit/>
          </a:bodyPr>
          <a:lstStyle/>
          <a:p>
            <a:r>
              <a:rPr lang="en-US" dirty="0" smtClean="0"/>
              <a:t>Call 911.</a:t>
            </a:r>
          </a:p>
          <a:p>
            <a:r>
              <a:rPr lang="en-US" dirty="0" smtClean="0"/>
              <a:t>Administer the Heimlich Maneuver</a:t>
            </a:r>
          </a:p>
        </p:txBody>
      </p:sp>
      <p:sp>
        <p:nvSpPr>
          <p:cNvPr id="4" name="Slide Number Placeholder 3"/>
          <p:cNvSpPr>
            <a:spLocks noGrp="1"/>
          </p:cNvSpPr>
          <p:nvPr>
            <p:ph type="sldNum" sz="quarter" idx="12"/>
          </p:nvPr>
        </p:nvSpPr>
        <p:spPr/>
        <p:txBody>
          <a:bodyPr/>
          <a:lstStyle/>
          <a:p>
            <a:fld id="{8C9E1820-E9B2-42D1-9078-7F6EB35AD6D1}" type="slidenum">
              <a:rPr lang="en-US" smtClean="0"/>
              <a:pPr/>
              <a:t>31</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595567" cy="6858000"/>
          </a:xfrm>
          <a:prstGeom prst="rect">
            <a:avLst/>
          </a:prstGeom>
        </p:spPr>
      </p:pic>
    </p:spTree>
    <p:extLst>
      <p:ext uri="{BB962C8B-B14F-4D97-AF65-F5344CB8AC3E}">
        <p14:creationId xmlns:p14="http://schemas.microsoft.com/office/powerpoint/2010/main" val="33752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dirty="0" smtClean="0"/>
              <a:t>Poisonous Plants</a:t>
            </a:r>
            <a:endParaRPr lang="en-US" dirty="0"/>
          </a:p>
        </p:txBody>
      </p:sp>
      <p:pic>
        <p:nvPicPr>
          <p:cNvPr id="9" name="Content Placeholder 8" descr="PoisonPlants.jpg"/>
          <p:cNvPicPr>
            <a:picLocks noGrp="1" noChangeAspect="1"/>
          </p:cNvPicPr>
          <p:nvPr>
            <p:ph sz="half" idx="1"/>
          </p:nvPr>
        </p:nvPicPr>
        <p:blipFill>
          <a:blip r:embed="rId2" cstate="print"/>
          <a:stretch>
            <a:fillRect/>
          </a:stretch>
        </p:blipFill>
        <p:spPr>
          <a:xfrm>
            <a:off x="1752600" y="2057400"/>
            <a:ext cx="5638800" cy="4511040"/>
          </a:xfrm>
        </p:spPr>
      </p:pic>
      <p:sp>
        <p:nvSpPr>
          <p:cNvPr id="10" name="TextBox 9"/>
          <p:cNvSpPr txBox="1"/>
          <p:nvPr/>
        </p:nvSpPr>
        <p:spPr>
          <a:xfrm>
            <a:off x="2219325" y="1295400"/>
            <a:ext cx="4705350" cy="461665"/>
          </a:xfrm>
          <a:prstGeom prst="rect">
            <a:avLst/>
          </a:prstGeom>
          <a:noFill/>
        </p:spPr>
        <p:txBody>
          <a:bodyPr wrap="square" rtlCol="0">
            <a:spAutoFit/>
          </a:bodyPr>
          <a:lstStyle/>
          <a:p>
            <a:pPr algn="ctr"/>
            <a:r>
              <a:rPr lang="en-US" sz="2400" dirty="0" smtClean="0"/>
              <a:t>Can you identify and name them?</a:t>
            </a:r>
            <a:endParaRPr lang="en-US" sz="2400"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32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520"/>
            <a:ext cx="8229600" cy="1143000"/>
          </a:xfrm>
        </p:spPr>
        <p:txBody>
          <a:bodyPr>
            <a:normAutofit/>
          </a:bodyPr>
          <a:lstStyle/>
          <a:p>
            <a:pPr algn="ctr"/>
            <a:r>
              <a:rPr lang="en-US" dirty="0" smtClean="0"/>
              <a:t>Identify Local Poisonous Plants</a:t>
            </a:r>
            <a:endParaRPr lang="en-US"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33</a:t>
            </a:fld>
            <a:endParaRPr lang="en-US" dirty="0"/>
          </a:p>
        </p:txBody>
      </p:sp>
      <p:sp>
        <p:nvSpPr>
          <p:cNvPr id="7" name="Content Placeholder 6"/>
          <p:cNvSpPr>
            <a:spLocks noGrp="1"/>
          </p:cNvSpPr>
          <p:nvPr>
            <p:ph sz="half" idx="1"/>
          </p:nvPr>
        </p:nvSpPr>
        <p:spPr>
          <a:xfrm>
            <a:off x="457200" y="1524000"/>
            <a:ext cx="4038600" cy="4495799"/>
          </a:xfrm>
        </p:spPr>
        <p:txBody>
          <a:bodyPr>
            <a:normAutofit/>
          </a:bodyPr>
          <a:lstStyle/>
          <a:p>
            <a:r>
              <a:rPr lang="en-US" dirty="0" smtClean="0"/>
              <a:t>Virginia Creeper is sometimes mistaken for poison ivy.</a:t>
            </a:r>
          </a:p>
          <a:p>
            <a:r>
              <a:rPr lang="en-US" dirty="0" smtClean="0"/>
              <a:t>The leaves and vines on the left are Virginia Creeper and those on the right are Poison Ivy.</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0912" y="1524000"/>
            <a:ext cx="4038600" cy="273615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266" y="4389335"/>
            <a:ext cx="1752417" cy="2102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755" y="4389336"/>
            <a:ext cx="2151933" cy="1613950"/>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Poison Ivy Rash</a:t>
            </a:r>
            <a:endParaRPr lang="en-US" dirty="0"/>
          </a:p>
        </p:txBody>
      </p:sp>
      <p:pic>
        <p:nvPicPr>
          <p:cNvPr id="13" name="Content Placeholder 12" descr="PoisonIvyRash2.jpg"/>
          <p:cNvPicPr>
            <a:picLocks noGrp="1" noChangeAspect="1"/>
          </p:cNvPicPr>
          <p:nvPr>
            <p:ph idx="1"/>
          </p:nvPr>
        </p:nvPicPr>
        <p:blipFill>
          <a:blip r:embed="rId2" cstate="print"/>
          <a:stretch>
            <a:fillRect/>
          </a:stretch>
        </p:blipFill>
        <p:spPr>
          <a:xfrm>
            <a:off x="76200" y="2438400"/>
            <a:ext cx="5257800" cy="3450431"/>
          </a:xfrm>
        </p:spPr>
      </p:pic>
      <p:pic>
        <p:nvPicPr>
          <p:cNvPr id="12" name="Content Placeholder 11" descr="PoisonIvyRash1.jpg"/>
          <p:cNvPicPr>
            <a:picLocks noGrp="1" noChangeAspect="1"/>
          </p:cNvPicPr>
          <p:nvPr>
            <p:ph sz="half" idx="4294967295"/>
          </p:nvPr>
        </p:nvPicPr>
        <p:blipFill>
          <a:blip r:embed="rId3" cstate="print"/>
          <a:stretch>
            <a:fillRect/>
          </a:stretch>
        </p:blipFill>
        <p:spPr>
          <a:xfrm>
            <a:off x="5638800" y="2438400"/>
            <a:ext cx="2587823" cy="3450431"/>
          </a:xfrm>
        </p:spPr>
      </p:pic>
      <p:sp>
        <p:nvSpPr>
          <p:cNvPr id="3" name="Slide Number Placeholder 2"/>
          <p:cNvSpPr>
            <a:spLocks noGrp="1"/>
          </p:cNvSpPr>
          <p:nvPr>
            <p:ph type="sldNum" sz="quarter" idx="12"/>
          </p:nvPr>
        </p:nvSpPr>
        <p:spPr/>
        <p:txBody>
          <a:bodyPr/>
          <a:lstStyle/>
          <a:p>
            <a:fld id="{8C9E1820-E9B2-42D1-9078-7F6EB35AD6D1}" type="slidenum">
              <a:rPr lang="en-US" smtClean="0"/>
              <a:pPr/>
              <a:t>34</a:t>
            </a:fld>
            <a:endParaRPr lang="en-US" dirty="0"/>
          </a:p>
        </p:txBody>
      </p:sp>
      <p:sp>
        <p:nvSpPr>
          <p:cNvPr id="4" name="TextBox 3"/>
          <p:cNvSpPr txBox="1"/>
          <p:nvPr/>
        </p:nvSpPr>
        <p:spPr>
          <a:xfrm>
            <a:off x="76200" y="2057400"/>
            <a:ext cx="5257800" cy="381000"/>
          </a:xfrm>
          <a:prstGeom prst="rect">
            <a:avLst/>
          </a:prstGeom>
          <a:noFill/>
        </p:spPr>
        <p:txBody>
          <a:bodyPr wrap="square" rtlCol="0">
            <a:spAutoFit/>
          </a:bodyPr>
          <a:lstStyle/>
          <a:p>
            <a:pPr algn="ctr"/>
            <a:r>
              <a:rPr lang="en-US" dirty="0" smtClean="0"/>
              <a:t>Average Case</a:t>
            </a:r>
            <a:endParaRPr lang="en-US" dirty="0"/>
          </a:p>
        </p:txBody>
      </p:sp>
      <p:sp>
        <p:nvSpPr>
          <p:cNvPr id="5" name="TextBox 4"/>
          <p:cNvSpPr txBox="1"/>
          <p:nvPr/>
        </p:nvSpPr>
        <p:spPr>
          <a:xfrm>
            <a:off x="5638800" y="2069068"/>
            <a:ext cx="2587823" cy="369332"/>
          </a:xfrm>
          <a:prstGeom prst="rect">
            <a:avLst/>
          </a:prstGeom>
          <a:noFill/>
        </p:spPr>
        <p:txBody>
          <a:bodyPr wrap="square" rtlCol="0">
            <a:spAutoFit/>
          </a:bodyPr>
          <a:lstStyle/>
          <a:p>
            <a:pPr algn="ctr"/>
            <a:r>
              <a:rPr lang="en-US" dirty="0" smtClean="0"/>
              <a:t>Severe Case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Treating Poison Ivy Exposures</a:t>
            </a:r>
            <a:endParaRPr lang="en-US" dirty="0"/>
          </a:p>
        </p:txBody>
      </p:sp>
      <p:sp>
        <p:nvSpPr>
          <p:cNvPr id="3" name="Content Placeholder 2"/>
          <p:cNvSpPr>
            <a:spLocks noGrp="1"/>
          </p:cNvSpPr>
          <p:nvPr>
            <p:ph sz="half" idx="1"/>
          </p:nvPr>
        </p:nvSpPr>
        <p:spPr>
          <a:xfrm>
            <a:off x="457200" y="1920085"/>
            <a:ext cx="5715000" cy="4801390"/>
          </a:xfrm>
        </p:spPr>
        <p:txBody>
          <a:bodyPr>
            <a:normAutofit fontScale="92500" lnSpcReduction="10000"/>
          </a:bodyPr>
          <a:lstStyle/>
          <a:p>
            <a:r>
              <a:rPr lang="en-US" dirty="0" smtClean="0"/>
              <a:t>If you are exposed you should quickly (within 10 minutes):</a:t>
            </a:r>
          </a:p>
          <a:p>
            <a:pPr lvl="3"/>
            <a:r>
              <a:rPr lang="en-US" sz="2000" dirty="0" smtClean="0"/>
              <a:t>Clean exposed areas with rubbing alcohol. </a:t>
            </a:r>
          </a:p>
          <a:p>
            <a:pPr lvl="3"/>
            <a:r>
              <a:rPr lang="en-US" sz="2000" dirty="0" smtClean="0"/>
              <a:t>Wash the exposed areas with water only first. </a:t>
            </a:r>
          </a:p>
          <a:p>
            <a:pPr lvl="3"/>
            <a:r>
              <a:rPr lang="en-US" sz="2000" dirty="0" smtClean="0"/>
              <a:t>Then take a shower with soap and warm water.  </a:t>
            </a:r>
          </a:p>
          <a:p>
            <a:r>
              <a:rPr lang="en-US" dirty="0" err="1" smtClean="0"/>
              <a:t>Tecnu</a:t>
            </a:r>
            <a:r>
              <a:rPr lang="en-US" dirty="0" smtClean="0"/>
              <a:t> is a poison oak and ivy scrub that removes urushiol. </a:t>
            </a:r>
          </a:p>
          <a:p>
            <a:r>
              <a:rPr lang="en-US" dirty="0" smtClean="0"/>
              <a:t>Unfortunately, if you wait more than 10 minutes, the urushiol will likely stay on your skin and trigger the poison ivy rash.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96517" y="1920085"/>
            <a:ext cx="2292460" cy="4433888"/>
          </a:xfrm>
        </p:spPr>
      </p:pic>
      <p:sp>
        <p:nvSpPr>
          <p:cNvPr id="4" name="Slide Number Placeholder 3"/>
          <p:cNvSpPr>
            <a:spLocks noGrp="1"/>
          </p:cNvSpPr>
          <p:nvPr>
            <p:ph type="sldNum" sz="quarter" idx="12"/>
          </p:nvPr>
        </p:nvSpPr>
        <p:spPr/>
        <p:txBody>
          <a:bodyPr/>
          <a:lstStyle/>
          <a:p>
            <a:fld id="{8C9E1820-E9B2-42D1-9078-7F6EB35AD6D1}"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Preventing Poison Ivy</a:t>
            </a:r>
            <a:endParaRPr lang="en-US" dirty="0"/>
          </a:p>
        </p:txBody>
      </p:sp>
      <p:sp>
        <p:nvSpPr>
          <p:cNvPr id="3" name="Content Placeholder 2"/>
          <p:cNvSpPr>
            <a:spLocks noGrp="1"/>
          </p:cNvSpPr>
          <p:nvPr>
            <p:ph sz="half" idx="1"/>
          </p:nvPr>
        </p:nvSpPr>
        <p:spPr>
          <a:xfrm>
            <a:off x="457200" y="1920085"/>
            <a:ext cx="4572000" cy="4434840"/>
          </a:xfrm>
        </p:spPr>
        <p:txBody>
          <a:bodyPr>
            <a:normAutofit fontScale="92500" lnSpcReduction="20000"/>
          </a:bodyPr>
          <a:lstStyle/>
          <a:p>
            <a:r>
              <a:rPr lang="en-US" dirty="0" smtClean="0"/>
              <a:t>The best way to prevent Poison Ivy is learn to identify it and then avoid it!</a:t>
            </a:r>
          </a:p>
          <a:p>
            <a:r>
              <a:rPr lang="en-US" dirty="0" smtClean="0"/>
              <a:t>You can avoid a poison ivy rash by:</a:t>
            </a:r>
          </a:p>
          <a:p>
            <a:pPr lvl="1"/>
            <a:r>
              <a:rPr lang="en-US" dirty="0" smtClean="0"/>
              <a:t>Wearing long pants and a shirt with long sleeves.</a:t>
            </a:r>
          </a:p>
          <a:p>
            <a:pPr lvl="1"/>
            <a:r>
              <a:rPr lang="en-US" dirty="0" smtClean="0"/>
              <a:t>Boots and gloves when your most at risk, especially when playing in wooden areas, around lakes, or going on hikes.</a:t>
            </a:r>
          </a:p>
          <a:p>
            <a:pPr lvl="1"/>
            <a:r>
              <a:rPr lang="en-US" dirty="0" smtClean="0"/>
              <a:t>Apply </a:t>
            </a:r>
            <a:r>
              <a:rPr lang="en-US" b="1" dirty="0" smtClean="0"/>
              <a:t>Ivy-Block</a:t>
            </a:r>
            <a:r>
              <a:rPr lang="en-US" dirty="0" smtClean="0"/>
              <a:t> to exposed skin.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9200" y="1981200"/>
            <a:ext cx="4038600" cy="4038600"/>
          </a:xfrm>
        </p:spPr>
      </p:pic>
      <p:sp>
        <p:nvSpPr>
          <p:cNvPr id="4" name="Slide Number Placeholder 3"/>
          <p:cNvSpPr>
            <a:spLocks noGrp="1"/>
          </p:cNvSpPr>
          <p:nvPr>
            <p:ph type="sldNum" sz="quarter" idx="12"/>
          </p:nvPr>
        </p:nvSpPr>
        <p:spPr/>
        <p:txBody>
          <a:bodyPr/>
          <a:lstStyle/>
          <a:p>
            <a:fld id="{8C9E1820-E9B2-42D1-9078-7F6EB35AD6D1}"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646" rIns="0" bIns="0" rtlCol="0">
            <a:spAutoFit/>
          </a:bodyPr>
          <a:lstStyle/>
          <a:p>
            <a:pPr marL="11206" algn="ctr">
              <a:spcBef>
                <a:spcPts val="84"/>
              </a:spcBef>
            </a:pPr>
            <a:r>
              <a:rPr lang="en-US" dirty="0" smtClean="0"/>
              <a:t>Personal First Aid Kits</a:t>
            </a:r>
            <a:endParaRPr spc="-221" dirty="0">
              <a:solidFill>
                <a:schemeClr val="tx1"/>
              </a:solidFill>
            </a:endParaRPr>
          </a:p>
        </p:txBody>
      </p:sp>
      <p:sp>
        <p:nvSpPr>
          <p:cNvPr id="7" name="Content Placeholder 6"/>
          <p:cNvSpPr>
            <a:spLocks noGrp="1"/>
          </p:cNvSpPr>
          <p:nvPr>
            <p:ph sz="half" idx="1"/>
          </p:nvPr>
        </p:nvSpPr>
        <p:spPr/>
        <p:txBody>
          <a:bodyPr>
            <a:normAutofit/>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Your first aid kit should be suited to the expected use and your training level.</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First aid kits need to be convenient to use and in a place where they can be reached easily.</a:t>
            </a:r>
            <a:endParaRPr lang="en-US" sz="2400" dirty="0">
              <a:solidFill>
                <a:schemeClr val="tx1"/>
              </a:solidFill>
              <a:cs typeface="Arial" panose="020B0604020202020204" pitchFamily="34" charset="0"/>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05349" y="1920875"/>
            <a:ext cx="3324301" cy="4433888"/>
          </a:xfrm>
          <a:prstGeom prst="rect">
            <a:avLst/>
          </a:prstGeom>
        </p:spPr>
      </p:pic>
      <p:sp>
        <p:nvSpPr>
          <p:cNvPr id="3" name="Slide Number Placeholder 2"/>
          <p:cNvSpPr>
            <a:spLocks noGrp="1"/>
          </p:cNvSpPr>
          <p:nvPr>
            <p:ph type="sldNum" sz="quarter" idx="12"/>
          </p:nvPr>
        </p:nvSpPr>
        <p:spPr/>
        <p:txBody>
          <a:bodyPr/>
          <a:lstStyle/>
          <a:p>
            <a:fld id="{8C9E1820-E9B2-42D1-9078-7F6EB35AD6D1}" type="slidenum">
              <a:rPr lang="en-US" smtClean="0"/>
              <a:pPr/>
              <a:t>37</a:t>
            </a:fld>
            <a:endParaRPr lang="en-US" dirty="0"/>
          </a:p>
        </p:txBody>
      </p:sp>
    </p:spTree>
    <p:extLst>
      <p:ext uri="{BB962C8B-B14F-4D97-AF65-F5344CB8AC3E}">
        <p14:creationId xmlns:p14="http://schemas.microsoft.com/office/powerpoint/2010/main" val="3233431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First Aid Kit List</a:t>
            </a:r>
            <a:endParaRPr lang="en-US" dirty="0"/>
          </a:p>
        </p:txBody>
      </p:sp>
      <p:sp>
        <p:nvSpPr>
          <p:cNvPr id="3" name="Content Placeholder 2"/>
          <p:cNvSpPr>
            <a:spLocks noGrp="1"/>
          </p:cNvSpPr>
          <p:nvPr>
            <p:ph idx="1"/>
          </p:nvPr>
        </p:nvSpPr>
        <p:spPr/>
        <p:txBody>
          <a:bodyPr>
            <a:normAutofit/>
          </a:bodyPr>
          <a:lstStyle/>
          <a:p>
            <a:r>
              <a:rPr lang="en-US" dirty="0" smtClean="0"/>
              <a:t>Six </a:t>
            </a:r>
            <a:r>
              <a:rPr lang="en-US" dirty="0"/>
              <a:t>adhesive </a:t>
            </a:r>
            <a:r>
              <a:rPr lang="en-US" b="1" dirty="0"/>
              <a:t>bandages</a:t>
            </a:r>
            <a:r>
              <a:rPr lang="en-US" dirty="0"/>
              <a:t>.</a:t>
            </a:r>
          </a:p>
          <a:p>
            <a:r>
              <a:rPr lang="en-US" dirty="0"/>
              <a:t>Two 3-by-3-inch sterile gauze pads.</a:t>
            </a:r>
          </a:p>
          <a:p>
            <a:r>
              <a:rPr lang="en-US" dirty="0"/>
              <a:t>One small roll of adhesive tape.</a:t>
            </a:r>
          </a:p>
          <a:p>
            <a:r>
              <a:rPr lang="en-US" dirty="0"/>
              <a:t>One 3-by-6-inch piece of moleskin.</a:t>
            </a:r>
          </a:p>
          <a:p>
            <a:r>
              <a:rPr lang="en-US" dirty="0"/>
              <a:t>One small bar of soap or travel-size bottle of hand sanitizer.</a:t>
            </a:r>
          </a:p>
          <a:p>
            <a:r>
              <a:rPr lang="en-US" dirty="0"/>
              <a:t>One small tube of antibiotic ointment.</a:t>
            </a:r>
          </a:p>
          <a:p>
            <a:r>
              <a:rPr lang="en-US" dirty="0"/>
              <a:t>One pair of scissors.</a:t>
            </a:r>
          </a:p>
          <a:p>
            <a:r>
              <a:rPr lang="en-US" dirty="0"/>
              <a:t>One pair of non-latex disposable gloves.</a:t>
            </a:r>
          </a:p>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38</a:t>
            </a:fld>
            <a:endParaRPr lang="en-US" dirty="0"/>
          </a:p>
        </p:txBody>
      </p:sp>
    </p:spTree>
    <p:extLst>
      <p:ext uri="{BB962C8B-B14F-4D97-AF65-F5344CB8AC3E}">
        <p14:creationId xmlns:p14="http://schemas.microsoft.com/office/powerpoint/2010/main" val="2540947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z="4000" dirty="0" smtClean="0"/>
              <a:t>2</a:t>
            </a:r>
            <a:r>
              <a:rPr sz="4000" baseline="30000" dirty="0" smtClean="0"/>
              <a:t>nd</a:t>
            </a:r>
            <a:r>
              <a:rPr sz="4000" dirty="0" smtClean="0"/>
              <a:t> Class First Aid </a:t>
            </a:r>
            <a:r>
              <a:rPr lang="en-US" sz="4000" dirty="0" smtClean="0"/>
              <a:t/>
            </a:r>
            <a:br>
              <a:rPr lang="en-US" sz="4000" dirty="0" smtClean="0"/>
            </a:br>
            <a:r>
              <a:rPr sz="4000" dirty="0" smtClean="0"/>
              <a:t>Requirements</a:t>
            </a:r>
            <a:endParaRPr lang="en-US" sz="4000" dirty="0"/>
          </a:p>
        </p:txBody>
      </p:sp>
      <p:sp>
        <p:nvSpPr>
          <p:cNvPr id="3" name="Text Placeholder 2"/>
          <p:cNvSpPr>
            <a:spLocks noGrp="1"/>
          </p:cNvSpPr>
          <p:nvPr>
            <p:ph idx="1"/>
          </p:nvPr>
        </p:nvSpPr>
        <p:spPr>
          <a:xfrm>
            <a:off x="457200" y="1935480"/>
            <a:ext cx="8229600" cy="4922520"/>
          </a:xfrm>
        </p:spPr>
        <p:txBody>
          <a:bodyPr>
            <a:normAutofit fontScale="85000" lnSpcReduction="20000"/>
          </a:bodyPr>
          <a:lstStyle/>
          <a:p>
            <a:pPr marL="0" indent="0">
              <a:buNone/>
            </a:pPr>
            <a:r>
              <a:rPr lang="en-US" altLang="en-US" sz="2400" dirty="0" smtClean="0"/>
              <a:t>6a. Demonstrate first aid for the following: </a:t>
            </a:r>
          </a:p>
          <a:p>
            <a:pPr marL="457200" lvl="1" indent="0" eaLnBrk="0" fontAlgn="base" hangingPunct="0">
              <a:spcBef>
                <a:spcPct val="0"/>
              </a:spcBef>
              <a:spcAft>
                <a:spcPct val="0"/>
              </a:spcAft>
              <a:buClrTx/>
              <a:buSzTx/>
              <a:buNone/>
            </a:pPr>
            <a:r>
              <a:rPr lang="en-US" altLang="en-US" dirty="0" smtClean="0">
                <a:solidFill>
                  <a:schemeClr val="tx1"/>
                </a:solidFill>
              </a:rPr>
              <a:t>Object </a:t>
            </a:r>
            <a:r>
              <a:rPr lang="en-US" altLang="en-US" dirty="0">
                <a:solidFill>
                  <a:schemeClr val="tx1"/>
                </a:solidFill>
              </a:rPr>
              <a:t>in the eye </a:t>
            </a:r>
          </a:p>
          <a:p>
            <a:pPr marL="457200" lvl="1" indent="0" eaLnBrk="0" fontAlgn="base" hangingPunct="0">
              <a:spcBef>
                <a:spcPct val="0"/>
              </a:spcBef>
              <a:spcAft>
                <a:spcPct val="0"/>
              </a:spcAft>
              <a:buClrTx/>
              <a:buSzTx/>
              <a:buNone/>
            </a:pPr>
            <a:r>
              <a:rPr lang="en-US" altLang="en-US" dirty="0">
                <a:solidFill>
                  <a:schemeClr val="tx1"/>
                </a:solidFill>
              </a:rPr>
              <a:t>Bite of a warm-blooded animal </a:t>
            </a:r>
          </a:p>
          <a:p>
            <a:pPr marL="457200" lvl="1" indent="0" eaLnBrk="0" fontAlgn="base" hangingPunct="0">
              <a:spcBef>
                <a:spcPct val="0"/>
              </a:spcBef>
              <a:spcAft>
                <a:spcPct val="0"/>
              </a:spcAft>
              <a:buClrTx/>
              <a:buSzTx/>
              <a:buNone/>
            </a:pPr>
            <a:r>
              <a:rPr lang="en-US" altLang="en-US" dirty="0">
                <a:solidFill>
                  <a:schemeClr val="tx1"/>
                </a:solidFill>
              </a:rPr>
              <a:t>Puncture wounds from a splinter, nail, and fishhook </a:t>
            </a:r>
          </a:p>
          <a:p>
            <a:pPr marL="457200" lvl="1" indent="0" eaLnBrk="0" fontAlgn="base" hangingPunct="0">
              <a:spcBef>
                <a:spcPct val="0"/>
              </a:spcBef>
              <a:spcAft>
                <a:spcPct val="0"/>
              </a:spcAft>
              <a:buClrTx/>
              <a:buSzTx/>
              <a:buNone/>
            </a:pPr>
            <a:r>
              <a:rPr lang="en-US" altLang="en-US" dirty="0">
                <a:solidFill>
                  <a:schemeClr val="tx1"/>
                </a:solidFill>
              </a:rPr>
              <a:t>Serious burns (partial thickness, or second-degree) </a:t>
            </a:r>
          </a:p>
          <a:p>
            <a:pPr marL="457200" lvl="1" indent="0" eaLnBrk="0" fontAlgn="base" hangingPunct="0">
              <a:spcBef>
                <a:spcPct val="0"/>
              </a:spcBef>
              <a:spcAft>
                <a:spcPct val="0"/>
              </a:spcAft>
              <a:buClrTx/>
              <a:buSzTx/>
              <a:buNone/>
            </a:pPr>
            <a:r>
              <a:rPr lang="en-US" altLang="en-US" dirty="0">
                <a:solidFill>
                  <a:schemeClr val="tx1"/>
                </a:solidFill>
              </a:rPr>
              <a:t>Heat exhaustion </a:t>
            </a:r>
          </a:p>
          <a:p>
            <a:pPr marL="457200" lvl="1" indent="0" eaLnBrk="0" fontAlgn="base" hangingPunct="0">
              <a:spcBef>
                <a:spcPct val="0"/>
              </a:spcBef>
              <a:spcAft>
                <a:spcPct val="0"/>
              </a:spcAft>
              <a:buClrTx/>
              <a:buSzTx/>
              <a:buNone/>
            </a:pPr>
            <a:r>
              <a:rPr lang="en-US" altLang="en-US" dirty="0">
                <a:solidFill>
                  <a:schemeClr val="tx1"/>
                </a:solidFill>
              </a:rPr>
              <a:t>Shock </a:t>
            </a:r>
          </a:p>
          <a:p>
            <a:pPr marL="457200" lvl="1" indent="0" eaLnBrk="0" fontAlgn="base" hangingPunct="0">
              <a:spcBef>
                <a:spcPct val="0"/>
              </a:spcBef>
              <a:spcAft>
                <a:spcPct val="0"/>
              </a:spcAft>
              <a:buClrTx/>
              <a:buSzTx/>
              <a:buNone/>
            </a:pPr>
            <a:r>
              <a:rPr lang="en-US" altLang="en-US" dirty="0">
                <a:solidFill>
                  <a:schemeClr val="tx1"/>
                </a:solidFill>
              </a:rPr>
              <a:t>Heatstroke, dehydration, hypothermia, and hyperventilation </a:t>
            </a:r>
            <a:endParaRPr lang="en-US" altLang="en-US" dirty="0" smtClean="0">
              <a:solidFill>
                <a:schemeClr val="tx1"/>
              </a:solidFill>
            </a:endParaRPr>
          </a:p>
          <a:p>
            <a:pPr marL="0" lvl="0" indent="0" eaLnBrk="0" fontAlgn="base" hangingPunct="0">
              <a:spcBef>
                <a:spcPct val="0"/>
              </a:spcBef>
              <a:spcAft>
                <a:spcPct val="0"/>
              </a:spcAft>
              <a:buClrTx/>
              <a:buSzTx/>
              <a:buNone/>
            </a:pPr>
            <a:r>
              <a:rPr lang="en-US" altLang="en-US" sz="2400" dirty="0" smtClean="0"/>
              <a:t>6b. Show what to do for hurry cases of stopped breathing, stroke, severe </a:t>
            </a:r>
          </a:p>
          <a:p>
            <a:pPr marL="0" lvl="0" indent="0" eaLnBrk="0" fontAlgn="base" hangingPunct="0">
              <a:spcBef>
                <a:spcPct val="0"/>
              </a:spcBef>
              <a:spcAft>
                <a:spcPct val="0"/>
              </a:spcAft>
              <a:buClrTx/>
              <a:buSzTx/>
              <a:buNone/>
            </a:pPr>
            <a:r>
              <a:rPr lang="en-US" altLang="en-US" sz="2400" dirty="0"/>
              <a:t> </a:t>
            </a:r>
            <a:r>
              <a:rPr lang="en-US" altLang="en-US" sz="2400" dirty="0" smtClean="0"/>
              <a:t>     bleeding, and ingested poisoning. </a:t>
            </a:r>
          </a:p>
          <a:p>
            <a:pPr marL="0" lvl="0" indent="0" eaLnBrk="0" fontAlgn="base" hangingPunct="0">
              <a:spcBef>
                <a:spcPct val="0"/>
              </a:spcBef>
              <a:spcAft>
                <a:spcPct val="0"/>
              </a:spcAft>
              <a:buClrTx/>
              <a:buSzTx/>
              <a:buNone/>
            </a:pPr>
            <a:r>
              <a:rPr lang="en-US" altLang="en-US" sz="2400" dirty="0" smtClean="0"/>
              <a:t>6c. Tell </a:t>
            </a:r>
            <a:r>
              <a:rPr lang="en-US" altLang="en-US" sz="2400" dirty="0"/>
              <a:t>what you can do while on a campout or hike to prevent or reduce </a:t>
            </a:r>
            <a:endParaRPr lang="en-US" altLang="en-US" sz="2400" dirty="0" smtClean="0"/>
          </a:p>
          <a:p>
            <a:pPr marL="0" lvl="0" indent="0" eaLnBrk="0" fontAlgn="base" hangingPunct="0">
              <a:spcBef>
                <a:spcPct val="0"/>
              </a:spcBef>
              <a:spcAft>
                <a:spcPct val="0"/>
              </a:spcAft>
              <a:buClrTx/>
              <a:buSzTx/>
              <a:buNone/>
            </a:pPr>
            <a:r>
              <a:rPr lang="en-US" altLang="en-US" sz="2400" dirty="0"/>
              <a:t> </a:t>
            </a:r>
            <a:r>
              <a:rPr lang="en-US" altLang="en-US" sz="2400" dirty="0" smtClean="0"/>
              <a:t>     the </a:t>
            </a:r>
            <a:r>
              <a:rPr lang="en-US" altLang="en-US" sz="2400" dirty="0"/>
              <a:t>occurrence of the injuries listed in Second Class requirements 6a </a:t>
            </a:r>
            <a:endParaRPr lang="en-US" altLang="en-US" sz="2400" dirty="0" smtClean="0"/>
          </a:p>
          <a:p>
            <a:pPr marL="0" lvl="0" indent="0" eaLnBrk="0" fontAlgn="base" hangingPunct="0">
              <a:spcBef>
                <a:spcPct val="0"/>
              </a:spcBef>
              <a:spcAft>
                <a:spcPct val="0"/>
              </a:spcAft>
              <a:buClrTx/>
              <a:buSzTx/>
              <a:buNone/>
            </a:pPr>
            <a:r>
              <a:rPr lang="en-US" altLang="en-US" sz="2400" dirty="0"/>
              <a:t> </a:t>
            </a:r>
            <a:r>
              <a:rPr lang="en-US" altLang="en-US" sz="2400" dirty="0" smtClean="0"/>
              <a:t>     and 6 </a:t>
            </a:r>
            <a:endParaRPr lang="en-US" altLang="en-US" sz="2400" dirty="0"/>
          </a:p>
          <a:p>
            <a:pPr marL="0" lvl="0" indent="0" eaLnBrk="0" fontAlgn="base" hangingPunct="0">
              <a:spcBef>
                <a:spcPct val="0"/>
              </a:spcBef>
              <a:spcAft>
                <a:spcPct val="0"/>
              </a:spcAft>
              <a:buClrTx/>
              <a:buSzTx/>
              <a:buNone/>
            </a:pPr>
            <a:r>
              <a:rPr lang="en-US" altLang="en-US" sz="2400" dirty="0" smtClean="0"/>
              <a:t>6d. Explain </a:t>
            </a:r>
            <a:r>
              <a:rPr lang="en-US" altLang="en-US" sz="2400" dirty="0"/>
              <a:t>what to do in case of accidents that require emergency </a:t>
            </a:r>
            <a:endParaRPr lang="en-US" altLang="en-US" sz="2400" dirty="0" smtClean="0"/>
          </a:p>
          <a:p>
            <a:pPr marL="0" lvl="0" indent="0" eaLnBrk="0" fontAlgn="base" hangingPunct="0">
              <a:spcBef>
                <a:spcPct val="0"/>
              </a:spcBef>
              <a:spcAft>
                <a:spcPct val="0"/>
              </a:spcAft>
              <a:buClrTx/>
              <a:buSzTx/>
              <a:buNone/>
            </a:pPr>
            <a:r>
              <a:rPr lang="en-US" altLang="en-US" sz="2400" dirty="0"/>
              <a:t> </a:t>
            </a:r>
            <a:r>
              <a:rPr lang="en-US" altLang="en-US" sz="2400" dirty="0" smtClean="0"/>
              <a:t>     response </a:t>
            </a:r>
            <a:r>
              <a:rPr lang="en-US" altLang="en-US" sz="2400" dirty="0"/>
              <a:t>in the home and backcountry. Explain what constitutes an </a:t>
            </a:r>
            <a:endParaRPr lang="en-US" altLang="en-US" sz="2400" dirty="0" smtClean="0"/>
          </a:p>
          <a:p>
            <a:pPr marL="0" lvl="0" indent="0" eaLnBrk="0" fontAlgn="base" hangingPunct="0">
              <a:spcBef>
                <a:spcPct val="0"/>
              </a:spcBef>
              <a:spcAft>
                <a:spcPct val="0"/>
              </a:spcAft>
              <a:buClrTx/>
              <a:buSzTx/>
              <a:buNone/>
            </a:pPr>
            <a:r>
              <a:rPr lang="en-US" altLang="en-US" sz="2400" dirty="0"/>
              <a:t> </a:t>
            </a:r>
            <a:r>
              <a:rPr lang="en-US" altLang="en-US" sz="2400" dirty="0" smtClean="0"/>
              <a:t>     emergency </a:t>
            </a:r>
            <a:r>
              <a:rPr lang="en-US" altLang="en-US" sz="2400" dirty="0"/>
              <a:t>and what information you will need to provide to a </a:t>
            </a:r>
            <a:endParaRPr lang="en-US" altLang="en-US" sz="2400" dirty="0" smtClean="0"/>
          </a:p>
          <a:p>
            <a:pPr marL="0" lvl="0" indent="0" eaLnBrk="0" fontAlgn="base" hangingPunct="0">
              <a:spcBef>
                <a:spcPct val="0"/>
              </a:spcBef>
              <a:spcAft>
                <a:spcPct val="0"/>
              </a:spcAft>
              <a:buClrTx/>
              <a:buSzTx/>
              <a:buNone/>
            </a:pPr>
            <a:r>
              <a:rPr lang="en-US" altLang="en-US" sz="2400" dirty="0"/>
              <a:t> </a:t>
            </a:r>
            <a:r>
              <a:rPr lang="en-US" altLang="en-US" sz="2400" dirty="0" smtClean="0"/>
              <a:t>     responder</a:t>
            </a:r>
            <a:r>
              <a:rPr lang="en-US" altLang="en-US" sz="2400" dirty="0"/>
              <a:t>. </a:t>
            </a:r>
          </a:p>
          <a:p>
            <a:pPr marL="0" lvl="0" indent="0" eaLnBrk="0" fontAlgn="base" hangingPunct="0">
              <a:spcBef>
                <a:spcPct val="0"/>
              </a:spcBef>
              <a:spcAft>
                <a:spcPct val="0"/>
              </a:spcAft>
              <a:buClrTx/>
              <a:buSzTx/>
              <a:buNone/>
            </a:pPr>
            <a:r>
              <a:rPr lang="en-US" altLang="en-US" sz="2400" dirty="0" smtClean="0"/>
              <a:t>6e. Tell </a:t>
            </a:r>
            <a:r>
              <a:rPr lang="en-US" altLang="en-US" sz="2400" dirty="0"/>
              <a:t>how you should respond if you come upon the scene of a vehicular </a:t>
            </a:r>
            <a:endParaRPr lang="en-US" altLang="en-US" sz="2400" dirty="0" smtClean="0"/>
          </a:p>
          <a:p>
            <a:pPr marL="0" lvl="0" indent="0" eaLnBrk="0" fontAlgn="base" hangingPunct="0">
              <a:spcBef>
                <a:spcPct val="0"/>
              </a:spcBef>
              <a:spcAft>
                <a:spcPct val="0"/>
              </a:spcAft>
              <a:buClrTx/>
              <a:buSzTx/>
              <a:buNone/>
            </a:pPr>
            <a:r>
              <a:rPr lang="en-US" altLang="en-US" sz="2400" dirty="0"/>
              <a:t> </a:t>
            </a:r>
            <a:r>
              <a:rPr lang="en-US" altLang="en-US" sz="2400" dirty="0" smtClean="0"/>
              <a:t>     accident</a:t>
            </a:r>
            <a:r>
              <a:rPr lang="en-US" altLang="en-US" sz="2400" dirty="0"/>
              <a:t>.</a:t>
            </a:r>
          </a:p>
          <a:p>
            <a:pPr marL="457200" indent="-457200">
              <a:buFont typeface="Arial" panose="020B0604020202020204" pitchFamily="34" charset="0"/>
              <a:buChar char="•"/>
            </a:pPr>
            <a:endParaRPr lang="en-US" sz="2800"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39</a:t>
            </a:fld>
            <a:endParaRPr lang="en-US"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9000" y="2177"/>
            <a:ext cx="1905000" cy="2342213"/>
          </a:xfrm>
          <a:prstGeom prst="rect">
            <a:avLst/>
          </a:prstGeom>
        </p:spPr>
      </p:pic>
    </p:spTree>
    <p:extLst>
      <p:ext uri="{BB962C8B-B14F-4D97-AF65-F5344CB8AC3E}">
        <p14:creationId xmlns:p14="http://schemas.microsoft.com/office/powerpoint/2010/main" val="907913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Cuts and Scratches </a:t>
            </a:r>
            <a:endParaRPr lang="en-US" dirty="0"/>
          </a:p>
        </p:txBody>
      </p:sp>
      <p:sp>
        <p:nvSpPr>
          <p:cNvPr id="3" name="Content Placeholder 2"/>
          <p:cNvSpPr>
            <a:spLocks noGrp="1"/>
          </p:cNvSpPr>
          <p:nvPr>
            <p:ph sz="half" idx="1"/>
          </p:nvPr>
        </p:nvSpPr>
        <p:spPr/>
        <p:txBody>
          <a:bodyPr>
            <a:normAutofit/>
          </a:bodyPr>
          <a:lstStyle/>
          <a:p>
            <a:r>
              <a:rPr lang="en-US" dirty="0" smtClean="0"/>
              <a:t>Simple cuts are skin injuries caused by sharp objects.</a:t>
            </a:r>
          </a:p>
          <a:p>
            <a:pPr lvl="1"/>
            <a:r>
              <a:rPr lang="en-US" dirty="0"/>
              <a:t>Usually not very deep</a:t>
            </a:r>
          </a:p>
          <a:p>
            <a:r>
              <a:rPr lang="en-US" dirty="0" smtClean="0"/>
              <a:t>Scratches are areas of damage to the upper layers of skin. </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5800" y="4191000"/>
            <a:ext cx="4038600" cy="22717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0" y="1834025"/>
            <a:ext cx="2634950" cy="2204575"/>
          </a:xfrm>
          <a:prstGeom prst="rect">
            <a:avLst/>
          </a:prstGeom>
        </p:spPr>
      </p:pic>
      <p:sp>
        <p:nvSpPr>
          <p:cNvPr id="9" name="Slide Number Placeholder 8"/>
          <p:cNvSpPr>
            <a:spLocks noGrp="1"/>
          </p:cNvSpPr>
          <p:nvPr>
            <p:ph type="sldNum" sz="quarter" idx="12"/>
          </p:nvPr>
        </p:nvSpPr>
        <p:spPr/>
        <p:txBody>
          <a:bodyPr/>
          <a:lstStyle/>
          <a:p>
            <a:fld id="{8C9E1820-E9B2-42D1-9078-7F6EB35AD6D1}" type="slidenum">
              <a:rPr lang="en-US" smtClean="0"/>
              <a:pPr/>
              <a:t>4</a:t>
            </a:fld>
            <a:endParaRPr lang="en-US" dirty="0"/>
          </a:p>
        </p:txBody>
      </p:sp>
    </p:spTree>
    <p:extLst>
      <p:ext uri="{BB962C8B-B14F-4D97-AF65-F5344CB8AC3E}">
        <p14:creationId xmlns:p14="http://schemas.microsoft.com/office/powerpoint/2010/main" val="4559743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Dirt or Small Particle in Eye</a:t>
            </a:r>
            <a:endParaRPr lang="en-US" dirty="0"/>
          </a:p>
        </p:txBody>
      </p:sp>
      <p:sp>
        <p:nvSpPr>
          <p:cNvPr id="8" name="Content Placeholder 7"/>
          <p:cNvSpPr>
            <a:spLocks noGrp="1"/>
          </p:cNvSpPr>
          <p:nvPr>
            <p:ph sz="half" idx="1"/>
          </p:nvPr>
        </p:nvSpPr>
        <p:spPr>
          <a:xfrm>
            <a:off x="457200" y="1447800"/>
            <a:ext cx="4038600" cy="4907125"/>
          </a:xfrm>
        </p:spPr>
        <p:txBody>
          <a:bodyPr>
            <a:normAutofit fontScale="85000" lnSpcReduction="10000"/>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Do not rub eye.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Gently pull upper eyelid out and       down over lower eyelid – this            sometimes works to remove particle.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Gently flush eye with water from medicine dropper or glass – don’t allow water to run into other eye.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the particle is visible, carefully try to remove it with a clean cloth or gauze pad.</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victim has any vision problems or pain, cover eye with a sterile dressing and seek medical attention.</a:t>
            </a:r>
            <a:endParaRPr lang="en-US" sz="2400" dirty="0">
              <a:solidFill>
                <a:schemeClr val="tx1"/>
              </a:solidFill>
              <a:cs typeface="Arial" panose="020B0604020202020204" pitchFamily="34" charset="0"/>
            </a:endParaRPr>
          </a:p>
        </p:txBody>
      </p:sp>
      <p:sp>
        <p:nvSpPr>
          <p:cNvPr id="9" name="object 6"/>
          <p:cNvSpPr>
            <a:spLocks noChangeAspect="1"/>
          </p:cNvSpPr>
          <p:nvPr/>
        </p:nvSpPr>
        <p:spPr>
          <a:xfrm>
            <a:off x="5334000" y="1441891"/>
            <a:ext cx="2971800" cy="2228850"/>
          </a:xfrm>
          <a:prstGeom prst="rect">
            <a:avLst/>
          </a:prstGeom>
          <a:blipFill>
            <a:blip r:embed="rId2" cstate="print"/>
            <a:stretch>
              <a:fillRect/>
            </a:stretch>
          </a:blipFill>
        </p:spPr>
        <p:txBody>
          <a:bodyPr wrap="square" lIns="0" tIns="0" rIns="0" bIns="0" rtlCol="0"/>
          <a:lstStyle/>
          <a:p>
            <a:endParaRPr sz="1588" dirty="0"/>
          </a:p>
        </p:txBody>
      </p:sp>
      <p:pic>
        <p:nvPicPr>
          <p:cNvPr id="10" name="Content Placeholder 5" descr="foreign-objects-in-eye.jpg"/>
          <p:cNvPicPr>
            <a:picLocks noGrp="1" noChangeAspect="1"/>
          </p:cNvPicPr>
          <p:nvPr>
            <p:ph sz="half" idx="2"/>
          </p:nvPr>
        </p:nvPicPr>
        <p:blipFill rotWithShape="1">
          <a:blip r:embed="rId3" cstate="print"/>
          <a:srcRect l="9434" t="22539" r="9434" b="5948"/>
          <a:stretch/>
        </p:blipFill>
        <p:spPr>
          <a:xfrm>
            <a:off x="5257800" y="3677272"/>
            <a:ext cx="3124200" cy="2252330"/>
          </a:xfrm>
          <a:prstGeom prst="rect">
            <a:avLst/>
          </a:prstGeom>
        </p:spPr>
      </p:pic>
      <p:sp>
        <p:nvSpPr>
          <p:cNvPr id="4" name="TextBox 3"/>
          <p:cNvSpPr txBox="1"/>
          <p:nvPr/>
        </p:nvSpPr>
        <p:spPr>
          <a:xfrm>
            <a:off x="5219700" y="5900213"/>
            <a:ext cx="3200400" cy="646331"/>
          </a:xfrm>
          <a:prstGeom prst="rect">
            <a:avLst/>
          </a:prstGeom>
          <a:noFill/>
        </p:spPr>
        <p:txBody>
          <a:bodyPr wrap="square" rtlCol="0">
            <a:spAutoFit/>
          </a:bodyPr>
          <a:lstStyle/>
          <a:p>
            <a:pPr algn="ctr"/>
            <a:r>
              <a:rPr lang="en-US" dirty="0" smtClean="0"/>
              <a:t>Flush the eye with clean water to remove foreign objects.</a:t>
            </a:r>
            <a:endParaRPr lang="en-US"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40</a:t>
            </a:fld>
            <a:endParaRPr lang="en-US" dirty="0"/>
          </a:p>
        </p:txBody>
      </p:sp>
    </p:spTree>
    <p:extLst>
      <p:ext uri="{BB962C8B-B14F-4D97-AF65-F5344CB8AC3E}">
        <p14:creationId xmlns:p14="http://schemas.microsoft.com/office/powerpoint/2010/main" val="2301178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dirty="0" smtClean="0"/>
              <a:t>Animal Bites First aid</a:t>
            </a:r>
          </a:p>
        </p:txBody>
      </p:sp>
      <p:sp>
        <p:nvSpPr>
          <p:cNvPr id="3" name="Content Placeholder 2"/>
          <p:cNvSpPr>
            <a:spLocks noGrp="1"/>
          </p:cNvSpPr>
          <p:nvPr>
            <p:ph idx="1"/>
          </p:nvPr>
        </p:nvSpPr>
        <p:spPr/>
        <p:txBody>
          <a:bodyPr>
            <a:normAutofit fontScale="92500" lnSpcReduction="10000"/>
          </a:bodyPr>
          <a:lstStyle/>
          <a:p>
            <a:r>
              <a:rPr lang="en-US" b="1" dirty="0"/>
              <a:t>M</a:t>
            </a:r>
            <a:r>
              <a:rPr lang="en-US" b="1" dirty="0" smtClean="0"/>
              <a:t>inor Wounds:</a:t>
            </a:r>
            <a:r>
              <a:rPr lang="en-US" dirty="0" smtClean="0"/>
              <a:t> If the bite barely breaks the skin and there is no danger of rabies, treat it as a minor wound. Wash the wound thoroughly with soap and water. Apply an antibiotic cream to prevent infection and cover the bite with a clean bandage.</a:t>
            </a:r>
          </a:p>
          <a:p>
            <a:r>
              <a:rPr lang="en-US" b="1" dirty="0" smtClean="0"/>
              <a:t>Deep wounds.</a:t>
            </a:r>
            <a:r>
              <a:rPr lang="en-US" dirty="0" smtClean="0"/>
              <a:t> If the animal bite creates a deep puncture of the skin or the skin is badly torn and bleeding, apply pressure with a clean, dry cloth to stop the bleeding and see your doctor.</a:t>
            </a:r>
          </a:p>
          <a:p>
            <a:r>
              <a:rPr lang="en-US" b="1" dirty="0" smtClean="0"/>
              <a:t>Infection.</a:t>
            </a:r>
            <a:r>
              <a:rPr lang="en-US" dirty="0" smtClean="0"/>
              <a:t> If you notice signs of infection, such as swelling, redness, increased pain or oozing, see your doctor immediately.</a:t>
            </a:r>
          </a:p>
        </p:txBody>
      </p:sp>
      <p:sp>
        <p:nvSpPr>
          <p:cNvPr id="4" name="Slide Number Placeholder 3"/>
          <p:cNvSpPr>
            <a:spLocks noGrp="1"/>
          </p:cNvSpPr>
          <p:nvPr>
            <p:ph type="sldNum" sz="quarter" idx="12"/>
          </p:nvPr>
        </p:nvSpPr>
        <p:spPr/>
        <p:txBody>
          <a:bodyPr/>
          <a:lstStyle/>
          <a:p>
            <a:fld id="{8C9E1820-E9B2-42D1-9078-7F6EB35AD6D1}" type="slidenum">
              <a:rPr lang="en-US" smtClean="0"/>
              <a:pPr/>
              <a:t>41</a:t>
            </a:fld>
            <a:endParaRPr lang="en-US" dirty="0"/>
          </a:p>
        </p:txBody>
      </p:sp>
    </p:spTree>
    <p:extLst>
      <p:ext uri="{BB962C8B-B14F-4D97-AF65-F5344CB8AC3E}">
        <p14:creationId xmlns:p14="http://schemas.microsoft.com/office/powerpoint/2010/main" val="42290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718"/>
            <a:ext cx="8229600" cy="1143000"/>
          </a:xfrm>
        </p:spPr>
        <p:txBody>
          <a:bodyPr>
            <a:normAutofit/>
          </a:bodyPr>
          <a:lstStyle/>
          <a:p>
            <a:r>
              <a:rPr lang="en-US" dirty="0" smtClean="0"/>
              <a:t>Rabies</a:t>
            </a:r>
          </a:p>
        </p:txBody>
      </p:sp>
      <p:sp>
        <p:nvSpPr>
          <p:cNvPr id="3" name="Content Placeholder 2"/>
          <p:cNvSpPr>
            <a:spLocks noGrp="1"/>
          </p:cNvSpPr>
          <p:nvPr>
            <p:ph sz="half" idx="1"/>
          </p:nvPr>
        </p:nvSpPr>
        <p:spPr>
          <a:xfrm>
            <a:off x="457200" y="1447800"/>
            <a:ext cx="4876800" cy="4907125"/>
          </a:xfrm>
        </p:spPr>
        <p:txBody>
          <a:bodyPr>
            <a:normAutofit fontScale="85000" lnSpcReduction="20000"/>
          </a:bodyPr>
          <a:lstStyle/>
          <a:p>
            <a:r>
              <a:rPr lang="en-US" dirty="0"/>
              <a:t>A deadly virus spread to people from the saliva of infected animals.</a:t>
            </a:r>
          </a:p>
          <a:p>
            <a:r>
              <a:rPr lang="en-US" dirty="0"/>
              <a:t>Rabies is usually spread through an animal bite. </a:t>
            </a:r>
            <a:endParaRPr lang="en-US" dirty="0" smtClean="0"/>
          </a:p>
          <a:p>
            <a:pPr lvl="1"/>
            <a:r>
              <a:rPr lang="en-US" dirty="0" smtClean="0"/>
              <a:t>Animals </a:t>
            </a:r>
            <a:r>
              <a:rPr lang="en-US" dirty="0"/>
              <a:t>most likely to spread rabies include dogs, bats, coyotes, foxes, skunks, and raccoons.</a:t>
            </a:r>
          </a:p>
          <a:p>
            <a:r>
              <a:rPr lang="en-US" dirty="0"/>
              <a:t>Symptoms include fever, headache, excess salivation, muscle spasms, paralysis, and mental confusion.</a:t>
            </a:r>
          </a:p>
          <a:p>
            <a:r>
              <a:rPr lang="en-US" dirty="0"/>
              <a:t>Seek immediate medical attention after a bite or suspected bite. </a:t>
            </a:r>
            <a:endParaRPr lang="en-US" dirty="0" smtClean="0"/>
          </a:p>
          <a:p>
            <a:pPr lvl="1"/>
            <a:r>
              <a:rPr lang="en-US" dirty="0" smtClean="0"/>
              <a:t>There </a:t>
            </a:r>
            <a:r>
              <a:rPr lang="en-US" dirty="0"/>
              <a:t>is no specific treatment for rabies. </a:t>
            </a:r>
            <a:endParaRPr lang="en-US" dirty="0" smtClean="0"/>
          </a:p>
          <a:p>
            <a:pPr lvl="1"/>
            <a:r>
              <a:rPr lang="en-US" dirty="0" smtClean="0"/>
              <a:t>Once </a:t>
            </a:r>
            <a:r>
              <a:rPr lang="en-US" dirty="0"/>
              <a:t>symptoms appear, it's nearly always fatal. </a:t>
            </a:r>
            <a:endParaRPr lang="en-US" dirty="0" smtClean="0"/>
          </a:p>
          <a:p>
            <a:pPr lvl="1"/>
            <a:r>
              <a:rPr lang="en-US" dirty="0" smtClean="0"/>
              <a:t>A </a:t>
            </a:r>
            <a:r>
              <a:rPr lang="en-US" dirty="0"/>
              <a:t>vaccine can prevent infection.</a:t>
            </a:r>
          </a:p>
        </p:txBody>
      </p:sp>
      <p:sp>
        <p:nvSpPr>
          <p:cNvPr id="4" name="Slide Number Placeholder 3"/>
          <p:cNvSpPr>
            <a:spLocks noGrp="1"/>
          </p:cNvSpPr>
          <p:nvPr>
            <p:ph type="sldNum" sz="quarter" idx="12"/>
          </p:nvPr>
        </p:nvSpPr>
        <p:spPr/>
        <p:txBody>
          <a:bodyPr/>
          <a:lstStyle/>
          <a:p>
            <a:fld id="{8C9E1820-E9B2-42D1-9078-7F6EB35AD6D1}" type="slidenum">
              <a:rPr lang="en-US" smtClean="0"/>
              <a:pPr/>
              <a:t>42</a:t>
            </a:fld>
            <a:endParaRPr lang="en-US" dirty="0"/>
          </a:p>
        </p:txBody>
      </p:sp>
      <p:pic>
        <p:nvPicPr>
          <p:cNvPr id="6"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86400" y="296850"/>
            <a:ext cx="3200400" cy="2125980"/>
          </a:xfrm>
        </p:spPr>
      </p:pic>
      <p:pic>
        <p:nvPicPr>
          <p:cNvPr id="7" name="Content Placehold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422830"/>
            <a:ext cx="3200400" cy="17962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4219055"/>
            <a:ext cx="3200400" cy="2131516"/>
          </a:xfrm>
          <a:prstGeom prst="rect">
            <a:avLst/>
          </a:prstGeom>
        </p:spPr>
      </p:pic>
    </p:spTree>
    <p:extLst>
      <p:ext uri="{BB962C8B-B14F-4D97-AF65-F5344CB8AC3E}">
        <p14:creationId xmlns:p14="http://schemas.microsoft.com/office/powerpoint/2010/main" val="3532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89" y="381000"/>
            <a:ext cx="8229600" cy="1143000"/>
          </a:xfrm>
        </p:spPr>
        <p:txBody>
          <a:bodyPr/>
          <a:lstStyle/>
          <a:p>
            <a:r>
              <a:rPr lang="en-US" dirty="0" smtClean="0"/>
              <a:t>Splinter First Aid</a:t>
            </a:r>
            <a:endParaRPr lang="en-US" dirty="0"/>
          </a:p>
        </p:txBody>
      </p:sp>
      <p:sp>
        <p:nvSpPr>
          <p:cNvPr id="3" name="Content Placeholder 2"/>
          <p:cNvSpPr>
            <a:spLocks noGrp="1"/>
          </p:cNvSpPr>
          <p:nvPr>
            <p:ph sz="half" idx="1"/>
          </p:nvPr>
        </p:nvSpPr>
        <p:spPr>
          <a:xfrm>
            <a:off x="228600" y="1600200"/>
            <a:ext cx="4648200" cy="5121275"/>
          </a:xfrm>
        </p:spPr>
        <p:txBody>
          <a:bodyPr>
            <a:normAutofit fontScale="85000" lnSpcReduction="20000"/>
          </a:bodyPr>
          <a:lstStyle/>
          <a:p>
            <a:r>
              <a:rPr lang="en-US" dirty="0" smtClean="0"/>
              <a:t>Wash </a:t>
            </a:r>
            <a:r>
              <a:rPr lang="en-US" dirty="0"/>
              <a:t>your hands. </a:t>
            </a:r>
          </a:p>
          <a:p>
            <a:r>
              <a:rPr lang="en-US" dirty="0"/>
              <a:t>Clean tweezers and a needle by </a:t>
            </a:r>
            <a:r>
              <a:rPr lang="en-US" dirty="0" smtClean="0"/>
              <a:t>pouring </a:t>
            </a:r>
            <a:r>
              <a:rPr lang="en-US" dirty="0"/>
              <a:t>antiseptic solution </a:t>
            </a:r>
            <a:r>
              <a:rPr lang="en-US" dirty="0" smtClean="0"/>
              <a:t>(isopropyl </a:t>
            </a:r>
            <a:r>
              <a:rPr lang="en-US" dirty="0"/>
              <a:t>alcohol) over them, and let them dry. </a:t>
            </a:r>
          </a:p>
          <a:p>
            <a:r>
              <a:rPr lang="en-US" dirty="0"/>
              <a:t>With the tweezers, attempt to pull the splinter out the same direction and angle that it went in the skin. </a:t>
            </a:r>
          </a:p>
          <a:p>
            <a:r>
              <a:rPr lang="en-US" dirty="0"/>
              <a:t>If the splinter cannot be removed by the tweezers because the tip is not accessible, use the needle to make a small hole above the splinter and/or use the needle to lift the splinter out. </a:t>
            </a:r>
          </a:p>
          <a:p>
            <a:r>
              <a:rPr lang="en-US" dirty="0"/>
              <a:t>Once the splinter is fully out, wash the area and bandage it with a clean, dry dressing.</a:t>
            </a:r>
          </a:p>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43</a:t>
            </a:fld>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76800" y="1828800"/>
            <a:ext cx="4038600" cy="3230880"/>
          </a:xfrm>
          <a:prstGeom prst="rect">
            <a:avLst/>
          </a:prstGeom>
        </p:spPr>
      </p:pic>
    </p:spTree>
    <p:extLst>
      <p:ext uri="{BB962C8B-B14F-4D97-AF65-F5344CB8AC3E}">
        <p14:creationId xmlns:p14="http://schemas.microsoft.com/office/powerpoint/2010/main" val="995221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Puncture Wounds</a:t>
            </a:r>
            <a:endParaRPr lang="en-US" dirty="0"/>
          </a:p>
        </p:txBody>
      </p:sp>
      <p:sp>
        <p:nvSpPr>
          <p:cNvPr id="3" name="Content Placeholder 2"/>
          <p:cNvSpPr>
            <a:spLocks noGrp="1"/>
          </p:cNvSpPr>
          <p:nvPr>
            <p:ph idx="1"/>
          </p:nvPr>
        </p:nvSpPr>
        <p:spPr>
          <a:xfrm>
            <a:off x="304800" y="2133600"/>
            <a:ext cx="8382000" cy="4495800"/>
          </a:xfrm>
        </p:spPr>
        <p:txBody>
          <a:bodyPr>
            <a:normAutofit fontScale="92500" lnSpcReduction="20000"/>
          </a:bodyPr>
          <a:lstStyle/>
          <a:p>
            <a:r>
              <a:rPr lang="en-US" dirty="0" smtClean="0"/>
              <a:t>Puncture wound first aid:</a:t>
            </a:r>
            <a:endParaRPr lang="en-US" dirty="0"/>
          </a:p>
          <a:p>
            <a:pPr lvl="1"/>
            <a:r>
              <a:rPr lang="en-US" dirty="0"/>
              <a:t>Wash your hands. </a:t>
            </a:r>
            <a:r>
              <a:rPr lang="en-US" dirty="0" smtClean="0"/>
              <a:t>This helps prevent infection.</a:t>
            </a:r>
          </a:p>
          <a:p>
            <a:pPr lvl="1"/>
            <a:r>
              <a:rPr lang="en-US" dirty="0" smtClean="0"/>
              <a:t>Stop the bleeding by applying gentle pressure with a clean bandage or cloth.</a:t>
            </a:r>
          </a:p>
          <a:p>
            <a:pPr lvl="1"/>
            <a:r>
              <a:rPr lang="en-US" dirty="0" smtClean="0"/>
              <a:t>Clean </a:t>
            </a:r>
            <a:r>
              <a:rPr lang="en-US" dirty="0"/>
              <a:t>the </a:t>
            </a:r>
            <a:r>
              <a:rPr lang="en-US" dirty="0" smtClean="0"/>
              <a:t>wound</a:t>
            </a:r>
            <a:r>
              <a:rPr lang="en-US" dirty="0"/>
              <a:t> </a:t>
            </a:r>
            <a:r>
              <a:rPr lang="en-US" dirty="0" smtClean="0"/>
              <a:t>thoroughly.</a:t>
            </a:r>
            <a:endParaRPr lang="en-US" dirty="0"/>
          </a:p>
          <a:p>
            <a:pPr lvl="1"/>
            <a:r>
              <a:rPr lang="en-US" dirty="0"/>
              <a:t>Apply an </a:t>
            </a:r>
            <a:r>
              <a:rPr lang="en-US" dirty="0" smtClean="0"/>
              <a:t>antibiotic</a:t>
            </a:r>
            <a:r>
              <a:rPr lang="en-US" dirty="0"/>
              <a:t> </a:t>
            </a:r>
            <a:r>
              <a:rPr lang="en-US" dirty="0" smtClean="0"/>
              <a:t>(Neosporin). </a:t>
            </a:r>
            <a:r>
              <a:rPr lang="en-US" dirty="0"/>
              <a:t>For the first two days, rewash the area and reapply the antibiotic when you change the dressing.</a:t>
            </a:r>
          </a:p>
          <a:p>
            <a:pPr lvl="1"/>
            <a:r>
              <a:rPr lang="en-US" dirty="0" smtClean="0"/>
              <a:t>Cover </a:t>
            </a:r>
            <a:r>
              <a:rPr lang="en-US" dirty="0"/>
              <a:t>the </a:t>
            </a:r>
            <a:r>
              <a:rPr lang="en-US" dirty="0" smtClean="0"/>
              <a:t>wound with a bandage.</a:t>
            </a:r>
            <a:endParaRPr lang="en-US" dirty="0"/>
          </a:p>
          <a:p>
            <a:pPr lvl="1"/>
            <a:r>
              <a:rPr lang="en-US" dirty="0"/>
              <a:t>Change the </a:t>
            </a:r>
            <a:r>
              <a:rPr lang="en-US" dirty="0" smtClean="0"/>
              <a:t>dressing daily </a:t>
            </a:r>
            <a:r>
              <a:rPr lang="en-US" dirty="0"/>
              <a:t>or whenever the bandage becomes wet or dirty.</a:t>
            </a:r>
          </a:p>
          <a:p>
            <a:pPr lvl="1"/>
            <a:r>
              <a:rPr lang="en-US" dirty="0"/>
              <a:t>Watch for signs of </a:t>
            </a:r>
            <a:r>
              <a:rPr lang="en-US" dirty="0" smtClean="0"/>
              <a:t>infection and see </a:t>
            </a:r>
            <a:r>
              <a:rPr lang="en-US" dirty="0"/>
              <a:t>a doctor if the wound isn't healing or you notice any spreading redness, increasing pain, pus, swelling or </a:t>
            </a:r>
            <a:r>
              <a:rPr lang="en-US" dirty="0" smtClean="0"/>
              <a:t>fever.</a:t>
            </a:r>
            <a:endParaRPr lang="en-US" dirty="0"/>
          </a:p>
          <a:p>
            <a:endParaRPr lang="en-US" dirty="0"/>
          </a:p>
        </p:txBody>
      </p:sp>
      <p:sp>
        <p:nvSpPr>
          <p:cNvPr id="5" name="Slide Number Placeholder 4"/>
          <p:cNvSpPr>
            <a:spLocks noGrp="1"/>
          </p:cNvSpPr>
          <p:nvPr>
            <p:ph type="sldNum" sz="quarter" idx="12"/>
          </p:nvPr>
        </p:nvSpPr>
        <p:spPr/>
        <p:txBody>
          <a:bodyPr/>
          <a:lstStyle/>
          <a:p>
            <a:fld id="{8C9E1820-E9B2-42D1-9078-7F6EB35AD6D1}" type="slidenum">
              <a:rPr lang="en-US" smtClean="0"/>
              <a:pPr/>
              <a:t>44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0"/>
            <a:ext cx="2743200" cy="2422003"/>
          </a:xfrm>
          <a:prstGeom prst="rect">
            <a:avLst/>
          </a:prstGeom>
        </p:spPr>
      </p:pic>
    </p:spTree>
    <p:extLst>
      <p:ext uri="{BB962C8B-B14F-4D97-AF65-F5344CB8AC3E}">
        <p14:creationId xmlns:p14="http://schemas.microsoft.com/office/powerpoint/2010/main" val="3764903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17807"/>
            <a:ext cx="8229600" cy="1143000"/>
          </a:xfrm>
        </p:spPr>
        <p:txBody>
          <a:bodyPr/>
          <a:lstStyle/>
          <a:p>
            <a:r>
              <a:rPr lang="en-US" dirty="0" smtClean="0"/>
              <a:t>Fishhook First Aid</a:t>
            </a:r>
            <a:endParaRPr lang="en-US" dirty="0"/>
          </a:p>
        </p:txBody>
      </p:sp>
      <p:sp>
        <p:nvSpPr>
          <p:cNvPr id="6" name="Content Placeholder 5"/>
          <p:cNvSpPr>
            <a:spLocks noGrp="1"/>
          </p:cNvSpPr>
          <p:nvPr>
            <p:ph sz="half" idx="1"/>
          </p:nvPr>
        </p:nvSpPr>
        <p:spPr>
          <a:xfrm>
            <a:off x="457200" y="1920085"/>
            <a:ext cx="5791200" cy="4434840"/>
          </a:xfrm>
        </p:spPr>
        <p:txBody>
          <a:bodyPr>
            <a:normAutofit fontScale="92500"/>
          </a:bodyPr>
          <a:lstStyle/>
          <a:p>
            <a:r>
              <a:rPr lang="en-US" dirty="0"/>
              <a:t>Advance-and-cut method of fishhook </a:t>
            </a:r>
            <a:r>
              <a:rPr lang="en-US" dirty="0" smtClean="0"/>
              <a:t>removal</a:t>
            </a:r>
          </a:p>
          <a:p>
            <a:pPr lvl="1"/>
            <a:r>
              <a:rPr lang="en-US" dirty="0"/>
              <a:t>Push the hook the rest of the way through the skin so the barb comes out through the skin</a:t>
            </a:r>
            <a:r>
              <a:rPr lang="en-US" dirty="0" smtClean="0"/>
              <a:t>.</a:t>
            </a:r>
          </a:p>
          <a:p>
            <a:pPr lvl="1"/>
            <a:r>
              <a:rPr lang="en-US" dirty="0"/>
              <a:t>Carefully cut off the barb. (Wire cutters work</a:t>
            </a:r>
            <a:r>
              <a:rPr lang="en-US" dirty="0" smtClean="0"/>
              <a:t>.)</a:t>
            </a:r>
          </a:p>
          <a:p>
            <a:r>
              <a:rPr lang="en-US" dirty="0"/>
              <a:t>Remove the rest of the hook by pulling it back out from where it entered the skin.</a:t>
            </a:r>
          </a:p>
          <a:p>
            <a:r>
              <a:rPr lang="en-US" dirty="0"/>
              <a:t>Be sure to clean the wound to prevent infection. </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45</a:t>
            </a:fld>
            <a:endParaRPr lang="en-US" dirty="0"/>
          </a:p>
        </p:txBody>
      </p:sp>
      <p:grpSp>
        <p:nvGrpSpPr>
          <p:cNvPr id="16" name="Group 15"/>
          <p:cNvGrpSpPr/>
          <p:nvPr/>
        </p:nvGrpSpPr>
        <p:grpSpPr>
          <a:xfrm>
            <a:off x="6400800" y="294090"/>
            <a:ext cx="2496548" cy="6212165"/>
            <a:chOff x="6324600" y="0"/>
            <a:chExt cx="2496548" cy="6212165"/>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0"/>
              <a:ext cx="2496548" cy="162818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539875"/>
              <a:ext cx="2496548" cy="162818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3044107"/>
              <a:ext cx="2496548" cy="162818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4583982"/>
              <a:ext cx="2496548" cy="1628183"/>
            </a:xfrm>
            <a:prstGeom prst="rect">
              <a:avLst/>
            </a:prstGeom>
          </p:spPr>
        </p:pic>
      </p:grpSp>
    </p:spTree>
    <p:extLst>
      <p:ext uri="{BB962C8B-B14F-4D97-AF65-F5344CB8AC3E}">
        <p14:creationId xmlns:p14="http://schemas.microsoft.com/office/powerpoint/2010/main" val="2398548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Burns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275588"/>
            <a:ext cx="6016315" cy="2784896"/>
          </a:xfrm>
          <a:prstGeom prst="rect">
            <a:avLst/>
          </a:prstGeom>
        </p:spPr>
      </p:pic>
      <p:sp>
        <p:nvSpPr>
          <p:cNvPr id="3" name="TextBox 2"/>
          <p:cNvSpPr txBox="1"/>
          <p:nvPr/>
        </p:nvSpPr>
        <p:spPr>
          <a:xfrm>
            <a:off x="323528" y="4221088"/>
            <a:ext cx="8496944"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type of burn is not based on the cause of it. Scalding, for example, can cause all three burns, depending on how hot </a:t>
            </a:r>
            <a:r>
              <a:rPr lang="en-US" sz="2400" dirty="0" smtClean="0">
                <a:latin typeface="Arial" panose="020B0604020202020204" pitchFamily="34" charset="0"/>
                <a:cs typeface="Arial" panose="020B0604020202020204" pitchFamily="34" charset="0"/>
              </a:rPr>
              <a:t>   the </a:t>
            </a:r>
            <a:r>
              <a:rPr lang="en-US" sz="2400" dirty="0">
                <a:latin typeface="Arial" panose="020B0604020202020204" pitchFamily="34" charset="0"/>
                <a:cs typeface="Arial" panose="020B0604020202020204" pitchFamily="34" charset="0"/>
              </a:rPr>
              <a:t>liquid is and how long it stays in contact with the skin.</a:t>
            </a:r>
          </a:p>
        </p:txBody>
      </p:sp>
      <p:sp>
        <p:nvSpPr>
          <p:cNvPr id="2" name="Slide Number Placeholder 1"/>
          <p:cNvSpPr>
            <a:spLocks noGrp="1"/>
          </p:cNvSpPr>
          <p:nvPr>
            <p:ph type="sldNum" sz="quarter" idx="12"/>
          </p:nvPr>
        </p:nvSpPr>
        <p:spPr/>
        <p:txBody>
          <a:bodyPr/>
          <a:lstStyle/>
          <a:p>
            <a:fld id="{8C9E1820-E9B2-42D1-9078-7F6EB35AD6D1}" type="slidenum">
              <a:rPr lang="en-US" smtClean="0"/>
              <a:pPr/>
              <a:t>46</a:t>
            </a:fld>
            <a:endParaRPr lang="en-US" dirty="0"/>
          </a:p>
        </p:txBody>
      </p:sp>
    </p:spTree>
    <p:extLst>
      <p:ext uri="{BB962C8B-B14F-4D97-AF65-F5344CB8AC3E}">
        <p14:creationId xmlns:p14="http://schemas.microsoft.com/office/powerpoint/2010/main" val="1293504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lstStyle/>
          <a:p>
            <a:r>
              <a:rPr lang="en-US" dirty="0" smtClean="0"/>
              <a:t>How Bad is the Burn?</a:t>
            </a:r>
            <a:endParaRPr lang="en-US" dirty="0"/>
          </a:p>
        </p:txBody>
      </p:sp>
      <p:sp>
        <p:nvSpPr>
          <p:cNvPr id="7" name="Content Placeholder 6"/>
          <p:cNvSpPr>
            <a:spLocks noGrp="1"/>
          </p:cNvSpPr>
          <p:nvPr>
            <p:ph sz="half" idx="1"/>
          </p:nvPr>
        </p:nvSpPr>
        <p:spPr>
          <a:xfrm>
            <a:off x="228600" y="1447800"/>
            <a:ext cx="4572000" cy="5257800"/>
          </a:xfrm>
        </p:spPr>
        <p:txBody>
          <a:bodyPr>
            <a:normAutofit/>
          </a:bodyPr>
          <a:lstStyle/>
          <a:p>
            <a:pPr marL="342900" indent="-342900">
              <a:buFont typeface="Arial" panose="020B0604020202020204" pitchFamily="34" charset="0"/>
              <a:buChar char="•"/>
            </a:pPr>
            <a:r>
              <a:rPr lang="en-US" sz="2000" b="1" dirty="0">
                <a:solidFill>
                  <a:schemeClr val="tx1"/>
                </a:solidFill>
                <a:cs typeface="Arial" panose="020B0604020202020204" pitchFamily="34" charset="0"/>
              </a:rPr>
              <a:t>First</a:t>
            </a:r>
            <a:r>
              <a:rPr lang="en-US" sz="2000" dirty="0">
                <a:solidFill>
                  <a:schemeClr val="tx1"/>
                </a:solidFill>
                <a:cs typeface="Arial" panose="020B0604020202020204" pitchFamily="34" charset="0"/>
              </a:rPr>
              <a:t>-</a:t>
            </a:r>
            <a:r>
              <a:rPr lang="en-US" sz="2000" b="1" dirty="0">
                <a:solidFill>
                  <a:schemeClr val="tx1"/>
                </a:solidFill>
                <a:cs typeface="Arial" panose="020B0604020202020204" pitchFamily="34" charset="0"/>
              </a:rPr>
              <a:t>degree burns</a:t>
            </a:r>
            <a:r>
              <a:rPr lang="en-US" sz="2000" dirty="0">
                <a:solidFill>
                  <a:schemeClr val="tx1"/>
                </a:solidFill>
                <a:cs typeface="Arial" panose="020B0604020202020204" pitchFamily="34" charset="0"/>
              </a:rPr>
              <a:t> </a:t>
            </a:r>
            <a:r>
              <a:rPr lang="en-US" sz="2000" dirty="0" smtClean="0">
                <a:solidFill>
                  <a:schemeClr val="tx1"/>
                </a:solidFill>
                <a:cs typeface="Arial" panose="020B0604020202020204" pitchFamily="34" charset="0"/>
              </a:rPr>
              <a:t>affect the epidermis and are considered </a:t>
            </a:r>
            <a:r>
              <a:rPr lang="en-US" sz="2000" dirty="0">
                <a:solidFill>
                  <a:schemeClr val="tx1"/>
                </a:solidFill>
                <a:cs typeface="Arial" panose="020B0604020202020204" pitchFamily="34" charset="0"/>
              </a:rPr>
              <a:t>mild compared to other burns</a:t>
            </a:r>
            <a:r>
              <a:rPr lang="en-US" sz="2000" dirty="0" smtClean="0">
                <a:solidFill>
                  <a:schemeClr val="tx1"/>
                </a:solidFill>
                <a:cs typeface="Arial" panose="020B0604020202020204" pitchFamily="34" charset="0"/>
              </a:rPr>
              <a:t>.</a:t>
            </a:r>
          </a:p>
          <a:p>
            <a:pPr marL="1085850" lvl="1" indent="-342900">
              <a:buFont typeface="Arial" panose="020B0604020202020204" pitchFamily="34" charset="0"/>
              <a:buChar char="•"/>
            </a:pPr>
            <a:r>
              <a:rPr lang="en-US" sz="1800" dirty="0" smtClean="0">
                <a:cs typeface="Arial" panose="020B0604020202020204" pitchFamily="34" charset="0"/>
              </a:rPr>
              <a:t>Red, non-blistered skin.</a:t>
            </a:r>
            <a:r>
              <a:rPr lang="en-US" sz="1800" dirty="0" smtClean="0">
                <a:solidFill>
                  <a:schemeClr val="tx1"/>
                </a:solidFill>
                <a:cs typeface="Arial" panose="020B0604020202020204" pitchFamily="34" charset="0"/>
              </a:rPr>
              <a:t> </a:t>
            </a:r>
          </a:p>
          <a:p>
            <a:pPr marL="342900" indent="-342900">
              <a:buFont typeface="Arial" panose="020B0604020202020204" pitchFamily="34" charset="0"/>
              <a:buChar char="•"/>
            </a:pPr>
            <a:r>
              <a:rPr lang="en-US" sz="2000" b="1" dirty="0" smtClean="0">
                <a:solidFill>
                  <a:schemeClr val="tx1"/>
                </a:solidFill>
                <a:cs typeface="Arial" panose="020B0604020202020204" pitchFamily="34" charset="0"/>
              </a:rPr>
              <a:t>Second</a:t>
            </a:r>
            <a:r>
              <a:rPr lang="en-US" sz="2000" dirty="0" smtClean="0">
                <a:solidFill>
                  <a:schemeClr val="tx1"/>
                </a:solidFill>
                <a:cs typeface="Arial" panose="020B0604020202020204" pitchFamily="34" charset="0"/>
              </a:rPr>
              <a:t>-</a:t>
            </a:r>
            <a:r>
              <a:rPr lang="en-US" sz="2000" b="1" dirty="0" smtClean="0">
                <a:solidFill>
                  <a:schemeClr val="tx1"/>
                </a:solidFill>
                <a:cs typeface="Arial" panose="020B0604020202020204" pitchFamily="34" charset="0"/>
              </a:rPr>
              <a:t>degree </a:t>
            </a:r>
            <a:r>
              <a:rPr lang="en-US" sz="2000" b="1" dirty="0">
                <a:solidFill>
                  <a:schemeClr val="tx1"/>
                </a:solidFill>
                <a:cs typeface="Arial" panose="020B0604020202020204" pitchFamily="34" charset="0"/>
              </a:rPr>
              <a:t>burns</a:t>
            </a:r>
            <a:r>
              <a:rPr lang="en-US" sz="2000" dirty="0">
                <a:solidFill>
                  <a:schemeClr val="tx1"/>
                </a:solidFill>
                <a:cs typeface="Arial" panose="020B0604020202020204" pitchFamily="34" charset="0"/>
              </a:rPr>
              <a:t> (partial thickness burns) affect the </a:t>
            </a:r>
            <a:r>
              <a:rPr lang="en-US" sz="2000" dirty="0" smtClean="0">
                <a:solidFill>
                  <a:schemeClr val="tx1"/>
                </a:solidFill>
                <a:cs typeface="Arial" panose="020B0604020202020204" pitchFamily="34" charset="0"/>
              </a:rPr>
              <a:t>epidermis and the dermis (lower </a:t>
            </a:r>
            <a:r>
              <a:rPr lang="en-US" sz="2000" dirty="0">
                <a:solidFill>
                  <a:schemeClr val="tx1"/>
                </a:solidFill>
                <a:cs typeface="Arial" panose="020B0604020202020204" pitchFamily="34" charset="0"/>
              </a:rPr>
              <a:t>layer of skin). </a:t>
            </a:r>
            <a:r>
              <a:rPr lang="en-US" sz="2000" dirty="0" smtClean="0">
                <a:solidFill>
                  <a:schemeClr val="tx1"/>
                </a:solidFill>
                <a:cs typeface="Arial" panose="020B0604020202020204" pitchFamily="34" charset="0"/>
              </a:rPr>
              <a:t>They cause </a:t>
            </a:r>
            <a:r>
              <a:rPr lang="en-US" sz="2000" dirty="0">
                <a:solidFill>
                  <a:schemeClr val="tx1"/>
                </a:solidFill>
                <a:cs typeface="Arial" panose="020B0604020202020204" pitchFamily="34" charset="0"/>
              </a:rPr>
              <a:t>pain, redness, swelling, and </a:t>
            </a:r>
            <a:r>
              <a:rPr lang="en-US" sz="2000" dirty="0" smtClean="0">
                <a:solidFill>
                  <a:schemeClr val="tx1"/>
                </a:solidFill>
                <a:cs typeface="Arial" panose="020B0604020202020204" pitchFamily="34" charset="0"/>
              </a:rPr>
              <a:t>blistering</a:t>
            </a:r>
            <a:r>
              <a:rPr lang="en-US" sz="2000" dirty="0">
                <a:solidFill>
                  <a:schemeClr val="tx1"/>
                </a:solidFill>
                <a:cs typeface="Arial" panose="020B0604020202020204" pitchFamily="34" charset="0"/>
              </a:rPr>
              <a:t>. </a:t>
            </a:r>
            <a:endParaRPr lang="en-US" sz="2000" dirty="0" smtClean="0">
              <a:solidFill>
                <a:schemeClr val="tx1"/>
              </a:solidFill>
              <a:cs typeface="Arial" panose="020B0604020202020204" pitchFamily="34" charset="0"/>
            </a:endParaRPr>
          </a:p>
          <a:p>
            <a:pPr marL="1085850" lvl="1" indent="-342900">
              <a:buFont typeface="Arial" panose="020B0604020202020204" pitchFamily="34" charset="0"/>
              <a:buChar char="•"/>
            </a:pPr>
            <a:r>
              <a:rPr lang="en-US" sz="1800" dirty="0" smtClean="0">
                <a:cs typeface="Arial" panose="020B0604020202020204" pitchFamily="34" charset="0"/>
              </a:rPr>
              <a:t>Blisters and some thickening  of the skin.</a:t>
            </a:r>
            <a:endParaRPr lang="en-US" sz="1800" dirty="0" smtClean="0">
              <a:solidFill>
                <a:schemeClr val="tx1"/>
              </a:solidFill>
              <a:cs typeface="Arial" panose="020B0604020202020204" pitchFamily="34" charset="0"/>
            </a:endParaRPr>
          </a:p>
          <a:p>
            <a:pPr marL="342900" indent="-342900">
              <a:buFont typeface="Arial" panose="020B0604020202020204" pitchFamily="34" charset="0"/>
              <a:buChar char="•"/>
            </a:pPr>
            <a:r>
              <a:rPr lang="en-US" sz="2000" b="1" dirty="0" smtClean="0">
                <a:solidFill>
                  <a:schemeClr val="tx1"/>
                </a:solidFill>
                <a:cs typeface="Arial" panose="020B0604020202020204" pitchFamily="34" charset="0"/>
              </a:rPr>
              <a:t>Third</a:t>
            </a:r>
            <a:r>
              <a:rPr lang="en-US" sz="2000" dirty="0" smtClean="0">
                <a:solidFill>
                  <a:schemeClr val="tx1"/>
                </a:solidFill>
                <a:cs typeface="Arial" panose="020B0604020202020204" pitchFamily="34" charset="0"/>
              </a:rPr>
              <a:t>-</a:t>
            </a:r>
            <a:r>
              <a:rPr lang="en-US" sz="2000" b="1" dirty="0" smtClean="0">
                <a:solidFill>
                  <a:schemeClr val="tx1"/>
                </a:solidFill>
                <a:cs typeface="Arial" panose="020B0604020202020204" pitchFamily="34" charset="0"/>
              </a:rPr>
              <a:t>degree </a:t>
            </a:r>
            <a:r>
              <a:rPr lang="en-US" sz="2000" b="1" dirty="0">
                <a:solidFill>
                  <a:schemeClr val="tx1"/>
                </a:solidFill>
                <a:cs typeface="Arial" panose="020B0604020202020204" pitchFamily="34" charset="0"/>
              </a:rPr>
              <a:t>burns</a:t>
            </a:r>
            <a:r>
              <a:rPr lang="en-US" sz="2000" dirty="0">
                <a:solidFill>
                  <a:schemeClr val="tx1"/>
                </a:solidFill>
                <a:cs typeface="Arial" panose="020B0604020202020204" pitchFamily="34" charset="0"/>
              </a:rPr>
              <a:t> (</a:t>
            </a:r>
            <a:r>
              <a:rPr lang="en-US" sz="2000" dirty="0" smtClean="0">
                <a:solidFill>
                  <a:schemeClr val="tx1"/>
                </a:solidFill>
                <a:cs typeface="Arial" panose="020B0604020202020204" pitchFamily="34" charset="0"/>
              </a:rPr>
              <a:t>full thickness burns</a:t>
            </a:r>
            <a:r>
              <a:rPr lang="en-US" sz="2000" dirty="0">
                <a:solidFill>
                  <a:schemeClr val="tx1"/>
                </a:solidFill>
                <a:cs typeface="Arial" panose="020B0604020202020204" pitchFamily="34" charset="0"/>
              </a:rPr>
              <a:t>) go through </a:t>
            </a:r>
            <a:r>
              <a:rPr lang="en-US" sz="2000" dirty="0" smtClean="0">
                <a:solidFill>
                  <a:schemeClr val="tx1"/>
                </a:solidFill>
                <a:cs typeface="Arial" panose="020B0604020202020204" pitchFamily="34" charset="0"/>
              </a:rPr>
              <a:t>the </a:t>
            </a:r>
            <a:r>
              <a:rPr lang="en-US" sz="2000" dirty="0">
                <a:solidFill>
                  <a:schemeClr val="tx1"/>
                </a:solidFill>
                <a:cs typeface="Arial" panose="020B0604020202020204" pitchFamily="34" charset="0"/>
              </a:rPr>
              <a:t>dermis and </a:t>
            </a:r>
            <a:r>
              <a:rPr lang="en-US" sz="2000" dirty="0" smtClean="0">
                <a:solidFill>
                  <a:schemeClr val="tx1"/>
                </a:solidFill>
                <a:cs typeface="Arial" panose="020B0604020202020204" pitchFamily="34" charset="0"/>
              </a:rPr>
              <a:t>affect </a:t>
            </a:r>
            <a:r>
              <a:rPr lang="en-US" sz="2000" dirty="0">
                <a:solidFill>
                  <a:schemeClr val="tx1"/>
                </a:solidFill>
                <a:cs typeface="Arial" panose="020B0604020202020204" pitchFamily="34" charset="0"/>
              </a:rPr>
              <a:t>deeper </a:t>
            </a:r>
            <a:r>
              <a:rPr lang="en-US" sz="2000" dirty="0" smtClean="0">
                <a:solidFill>
                  <a:schemeClr val="tx1"/>
                </a:solidFill>
                <a:cs typeface="Arial" panose="020B0604020202020204" pitchFamily="34" charset="0"/>
              </a:rPr>
              <a:t>tissues.</a:t>
            </a:r>
          </a:p>
          <a:p>
            <a:pPr marL="1085850" lvl="1" indent="-342900">
              <a:buFont typeface="Arial" panose="020B0604020202020204" pitchFamily="34" charset="0"/>
              <a:buChar char="•"/>
            </a:pPr>
            <a:r>
              <a:rPr lang="en-US" sz="1800" dirty="0" smtClean="0"/>
              <a:t>Widespread </a:t>
            </a:r>
            <a:r>
              <a:rPr lang="en-US" sz="1800" dirty="0"/>
              <a:t>thickness with a </a:t>
            </a:r>
            <a:r>
              <a:rPr lang="en-US" sz="1800" dirty="0" smtClean="0"/>
              <a:t>    white</a:t>
            </a:r>
            <a:r>
              <a:rPr lang="en-US" sz="1800" dirty="0"/>
              <a:t>, leathery </a:t>
            </a:r>
            <a:r>
              <a:rPr lang="en-US" sz="1800" dirty="0" smtClean="0"/>
              <a:t>appearance.</a:t>
            </a:r>
            <a:endParaRPr lang="en-US" sz="1800" dirty="0"/>
          </a:p>
          <a:p>
            <a:pPr marL="342900" indent="-342900">
              <a:buFont typeface="Arial" panose="020B0604020202020204" pitchFamily="34" charset="0"/>
              <a:buChar char="•"/>
            </a:pPr>
            <a:endParaRPr lang="en-US" sz="2000" b="1" dirty="0">
              <a:solidFill>
                <a:schemeClr val="tx1"/>
              </a:solidFill>
              <a:cs typeface="Arial" panose="020B0604020202020204" pitchFamily="34" charset="0"/>
            </a:endParaRP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447800"/>
            <a:ext cx="4256895" cy="4906963"/>
          </a:xfrm>
          <a:prstGeom prst="rect">
            <a:avLst/>
          </a:prstGeom>
        </p:spPr>
      </p:pic>
      <p:sp>
        <p:nvSpPr>
          <p:cNvPr id="2" name="Slide Number Placeholder 1"/>
          <p:cNvSpPr>
            <a:spLocks noGrp="1"/>
          </p:cNvSpPr>
          <p:nvPr>
            <p:ph type="sldNum" sz="quarter" idx="12"/>
          </p:nvPr>
        </p:nvSpPr>
        <p:spPr/>
        <p:txBody>
          <a:bodyPr/>
          <a:lstStyle/>
          <a:p>
            <a:fld id="{8C9E1820-E9B2-42D1-9078-7F6EB35AD6D1}" type="slidenum">
              <a:rPr lang="en-US" smtClean="0"/>
              <a:pPr/>
              <a:t>47</a:t>
            </a:fld>
            <a:endParaRPr lang="en-US" dirty="0"/>
          </a:p>
        </p:txBody>
      </p:sp>
    </p:spTree>
    <p:extLst>
      <p:ext uri="{BB962C8B-B14F-4D97-AF65-F5344CB8AC3E}">
        <p14:creationId xmlns:p14="http://schemas.microsoft.com/office/powerpoint/2010/main" val="2397263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a:spLocks noChangeAspect="1"/>
          </p:cNvSpPr>
          <p:nvPr/>
        </p:nvSpPr>
        <p:spPr>
          <a:xfrm>
            <a:off x="5388995" y="1370392"/>
            <a:ext cx="3374005" cy="2496433"/>
          </a:xfrm>
          <a:prstGeom prst="rect">
            <a:avLst/>
          </a:prstGeom>
          <a:blipFill>
            <a:blip r:embed="rId2" cstate="print"/>
            <a:stretch>
              <a:fillRect/>
            </a:stretch>
          </a:blipFill>
        </p:spPr>
        <p:txBody>
          <a:bodyPr wrap="square" lIns="0" tIns="0" rIns="0" bIns="0" rtlCol="0"/>
          <a:lstStyle/>
          <a:p>
            <a:endParaRPr sz="1588"/>
          </a:p>
        </p:txBody>
      </p:sp>
      <p:sp>
        <p:nvSpPr>
          <p:cNvPr id="2" name="Title 1"/>
          <p:cNvSpPr>
            <a:spLocks noGrp="1"/>
          </p:cNvSpPr>
          <p:nvPr>
            <p:ph type="title"/>
          </p:nvPr>
        </p:nvSpPr>
        <p:spPr>
          <a:xfrm>
            <a:off x="457200" y="227392"/>
            <a:ext cx="8305800" cy="1143000"/>
          </a:xfrm>
        </p:spPr>
        <p:txBody>
          <a:bodyPr/>
          <a:lstStyle/>
          <a:p>
            <a:r>
              <a:rPr lang="en-US" dirty="0" smtClean="0"/>
              <a:t>2</a:t>
            </a:r>
            <a:r>
              <a:rPr lang="en-US" baseline="30000" dirty="0" smtClean="0"/>
              <a:t>nd</a:t>
            </a:r>
            <a:r>
              <a:rPr lang="en-US" dirty="0" smtClean="0"/>
              <a:t> Degree Burns</a:t>
            </a:r>
            <a:endParaRPr lang="en-US" dirty="0"/>
          </a:p>
        </p:txBody>
      </p:sp>
      <p:sp>
        <p:nvSpPr>
          <p:cNvPr id="10" name="Content Placeholder 9"/>
          <p:cNvSpPr>
            <a:spLocks noGrp="1"/>
          </p:cNvSpPr>
          <p:nvPr>
            <p:ph idx="4294967295"/>
          </p:nvPr>
        </p:nvSpPr>
        <p:spPr>
          <a:xfrm>
            <a:off x="-8395" y="1544691"/>
            <a:ext cx="5580063" cy="1884309"/>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Symptoms:</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Causes </a:t>
            </a:r>
            <a:r>
              <a:rPr lang="en-US" sz="2000" dirty="0">
                <a:solidFill>
                  <a:schemeClr val="tx1"/>
                </a:solidFill>
                <a:cs typeface="Arial" panose="020B0604020202020204" pitchFamily="34" charset="0"/>
              </a:rPr>
              <a:t>the skin to blister and </a:t>
            </a:r>
            <a:r>
              <a:rPr lang="en-US" sz="2000" dirty="0" smtClean="0">
                <a:solidFill>
                  <a:schemeClr val="tx1"/>
                </a:solidFill>
                <a:cs typeface="Arial" panose="020B0604020202020204" pitchFamily="34" charset="0"/>
              </a:rPr>
              <a:t>       become </a:t>
            </a:r>
            <a:r>
              <a:rPr lang="en-US" sz="2000" dirty="0">
                <a:solidFill>
                  <a:schemeClr val="tx1"/>
                </a:solidFill>
                <a:cs typeface="Arial" panose="020B0604020202020204" pitchFamily="34" charset="0"/>
              </a:rPr>
              <a:t>extremely red and sore. </a:t>
            </a:r>
          </a:p>
          <a:p>
            <a:pPr marL="1085850" lvl="1" indent="-342900">
              <a:buFont typeface="Arial" panose="020B0604020202020204" pitchFamily="34" charset="0"/>
              <a:buChar char="•"/>
            </a:pPr>
            <a:r>
              <a:rPr lang="en-US" sz="2000" dirty="0">
                <a:solidFill>
                  <a:schemeClr val="tx1"/>
                </a:solidFill>
                <a:cs typeface="Arial" panose="020B0604020202020204" pitchFamily="34" charset="0"/>
              </a:rPr>
              <a:t>Some blisters pop open, giving the </a:t>
            </a:r>
            <a:r>
              <a:rPr lang="en-US" sz="2000" dirty="0" smtClean="0">
                <a:solidFill>
                  <a:schemeClr val="tx1"/>
                </a:solidFill>
                <a:cs typeface="Arial" panose="020B0604020202020204" pitchFamily="34" charset="0"/>
              </a:rPr>
              <a:t>     burn </a:t>
            </a:r>
            <a:r>
              <a:rPr lang="en-US" sz="2000" dirty="0">
                <a:solidFill>
                  <a:schemeClr val="tx1"/>
                </a:solidFill>
                <a:cs typeface="Arial" panose="020B0604020202020204" pitchFamily="34" charset="0"/>
              </a:rPr>
              <a:t>a wet or weeping appearance</a:t>
            </a:r>
            <a:r>
              <a:rPr lang="en-US" sz="2000" dirty="0" smtClean="0">
                <a:solidFill>
                  <a:schemeClr val="tx1"/>
                </a:solidFill>
                <a:cs typeface="Arial" panose="020B0604020202020204" pitchFamily="34" charset="0"/>
              </a:rPr>
              <a:t>.</a:t>
            </a:r>
            <a:endParaRPr lang="en-US" sz="2000" dirty="0">
              <a:solidFill>
                <a:schemeClr val="tx1"/>
              </a:solidFill>
              <a:cs typeface="Arial" panose="020B0604020202020204" pitchFamily="34" charset="0"/>
            </a:endParaRPr>
          </a:p>
        </p:txBody>
      </p:sp>
      <p:sp>
        <p:nvSpPr>
          <p:cNvPr id="11" name="Content Placeholder 7"/>
          <p:cNvSpPr>
            <a:spLocks noGrp="1"/>
          </p:cNvSpPr>
          <p:nvPr>
            <p:ph idx="4294967295"/>
          </p:nvPr>
        </p:nvSpPr>
        <p:spPr>
          <a:xfrm>
            <a:off x="0" y="3429000"/>
            <a:ext cx="7812088" cy="3000375"/>
          </a:xfrm>
        </p:spPr>
        <p:txBody>
          <a:bodyPr/>
          <a:lstStyle/>
          <a:p>
            <a:pPr marL="342900" indent="-342900">
              <a:spcBef>
                <a:spcPts val="0"/>
              </a:spcBef>
              <a:buFont typeface="Arial" panose="020B0604020202020204" pitchFamily="34" charset="0"/>
              <a:buChar char="•"/>
            </a:pPr>
            <a:r>
              <a:rPr lang="en-US" sz="2400" dirty="0" smtClean="0">
                <a:solidFill>
                  <a:schemeClr val="tx1"/>
                </a:solidFill>
                <a:cs typeface="Arial" panose="020B0604020202020204" pitchFamily="34" charset="0"/>
              </a:rPr>
              <a:t>Treatment:</a:t>
            </a:r>
          </a:p>
          <a:p>
            <a:pPr marL="1028700" lvl="1">
              <a:buFont typeface="Arial" panose="020B0604020202020204" pitchFamily="34" charset="0"/>
              <a:buChar char="•"/>
            </a:pPr>
            <a:r>
              <a:rPr lang="en-US" sz="2000" dirty="0" smtClean="0">
                <a:cs typeface="Arial" panose="020B0604020202020204" pitchFamily="34" charset="0"/>
              </a:rPr>
              <a:t>Run </a:t>
            </a:r>
            <a:r>
              <a:rPr lang="en-US" sz="2000" dirty="0">
                <a:cs typeface="Arial" panose="020B0604020202020204" pitchFamily="34" charset="0"/>
              </a:rPr>
              <a:t>the skin under cool water for 15 minutes or </a:t>
            </a:r>
            <a:r>
              <a:rPr lang="en-US" sz="2000" dirty="0" smtClean="0">
                <a:cs typeface="Arial" panose="020B0604020202020204" pitchFamily="34" charset="0"/>
              </a:rPr>
              <a:t>longer.</a:t>
            </a:r>
            <a:endParaRPr lang="en-US" sz="2000" dirty="0">
              <a:cs typeface="Arial" panose="020B0604020202020204" pitchFamily="34" charset="0"/>
            </a:endParaRPr>
          </a:p>
          <a:p>
            <a:pPr marL="1028700" lvl="1">
              <a:buFont typeface="Arial" panose="020B0604020202020204" pitchFamily="34" charset="0"/>
              <a:buChar char="•"/>
            </a:pPr>
            <a:r>
              <a:rPr lang="en-US" sz="2000" dirty="0" smtClean="0">
                <a:cs typeface="Arial" panose="020B0604020202020204" pitchFamily="34" charset="0"/>
              </a:rPr>
              <a:t>Take </a:t>
            </a:r>
            <a:r>
              <a:rPr lang="en-US" sz="2000" dirty="0">
                <a:cs typeface="Arial" panose="020B0604020202020204" pitchFamily="34" charset="0"/>
              </a:rPr>
              <a:t>over-the-counter pain medication (acetaminophen or ibuprofen)</a:t>
            </a:r>
          </a:p>
          <a:p>
            <a:pPr marL="1028700" lvl="1">
              <a:buFont typeface="Arial" panose="020B0604020202020204" pitchFamily="34" charset="0"/>
              <a:buChar char="•"/>
            </a:pPr>
            <a:r>
              <a:rPr lang="en-US" sz="2000" dirty="0" smtClean="0">
                <a:cs typeface="Arial" panose="020B0604020202020204" pitchFamily="34" charset="0"/>
              </a:rPr>
              <a:t>Apply </a:t>
            </a:r>
            <a:r>
              <a:rPr lang="en-US" sz="2000" dirty="0">
                <a:cs typeface="Arial" panose="020B0604020202020204" pitchFamily="34" charset="0"/>
              </a:rPr>
              <a:t>antibiotic cream to </a:t>
            </a:r>
            <a:r>
              <a:rPr lang="en-US" sz="2000" dirty="0" smtClean="0">
                <a:cs typeface="Arial" panose="020B0604020202020204" pitchFamily="34" charset="0"/>
              </a:rPr>
              <a:t>blisters.</a:t>
            </a:r>
            <a:endParaRPr lang="en-US" sz="2000" dirty="0">
              <a:cs typeface="Arial" panose="020B0604020202020204" pitchFamily="34" charset="0"/>
            </a:endParaRPr>
          </a:p>
          <a:p>
            <a:pPr marL="1028700" lvl="1">
              <a:buFont typeface="Arial" panose="020B0604020202020204" pitchFamily="34" charset="0"/>
              <a:buChar char="•"/>
            </a:pPr>
            <a:r>
              <a:rPr lang="en-US" sz="2000" dirty="0" smtClean="0">
                <a:cs typeface="Arial" panose="020B0604020202020204" pitchFamily="34" charset="0"/>
              </a:rPr>
              <a:t>Seek </a:t>
            </a:r>
            <a:r>
              <a:rPr lang="en-US" sz="2000" dirty="0">
                <a:cs typeface="Arial" panose="020B0604020202020204" pitchFamily="34" charset="0"/>
              </a:rPr>
              <a:t>emergency medical treatment if the burn affects a widespread area, such as any of the </a:t>
            </a:r>
            <a:r>
              <a:rPr lang="en-US" sz="2000" dirty="0" smtClean="0">
                <a:cs typeface="Arial" panose="020B0604020202020204" pitchFamily="34" charset="0"/>
              </a:rPr>
              <a:t>following: Face,    hands, buttocks, groin, feet.</a:t>
            </a:r>
            <a:endParaRPr lang="en-US" sz="2000" dirty="0">
              <a:cs typeface="Arial" panose="020B0604020202020204" pitchFamily="34" charset="0"/>
            </a:endParaRPr>
          </a:p>
          <a:p>
            <a:pPr marL="1085850" lvl="1" indent="-342900">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C9E1820-E9B2-42D1-9078-7F6EB35AD6D1}" type="slidenum">
              <a:rPr lang="en-US" smtClean="0"/>
              <a:pPr/>
              <a:t>48</a:t>
            </a:fld>
            <a:endParaRPr lang="en-US" dirty="0"/>
          </a:p>
        </p:txBody>
      </p:sp>
    </p:spTree>
    <p:extLst>
      <p:ext uri="{BB962C8B-B14F-4D97-AF65-F5344CB8AC3E}">
        <p14:creationId xmlns:p14="http://schemas.microsoft.com/office/powerpoint/2010/main" val="3703810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Shock</a:t>
            </a:r>
            <a:endParaRPr lang="en-US" dirty="0"/>
          </a:p>
        </p:txBody>
      </p:sp>
      <p:sp>
        <p:nvSpPr>
          <p:cNvPr id="3" name="object 3"/>
          <p:cNvSpPr>
            <a:spLocks noChangeAspect="1"/>
          </p:cNvSpPr>
          <p:nvPr/>
        </p:nvSpPr>
        <p:spPr>
          <a:xfrm>
            <a:off x="1314399" y="1851442"/>
            <a:ext cx="6591401" cy="3541263"/>
          </a:xfrm>
          <a:prstGeom prst="rect">
            <a:avLst/>
          </a:prstGeom>
          <a:blipFill>
            <a:blip r:embed="rId2" cstate="print"/>
            <a:stretch>
              <a:fillRect/>
            </a:stretch>
          </a:blipFill>
        </p:spPr>
        <p:txBody>
          <a:bodyPr wrap="square" lIns="0" tIns="0" rIns="0" bIns="0" rtlCol="0"/>
          <a:lstStyle/>
          <a:p>
            <a:endParaRPr sz="1588"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49</a:t>
            </a:fld>
            <a:endParaRPr lang="en-US" dirty="0"/>
          </a:p>
        </p:txBody>
      </p:sp>
    </p:spTree>
    <p:extLst>
      <p:ext uri="{BB962C8B-B14F-4D97-AF65-F5344CB8AC3E}">
        <p14:creationId xmlns:p14="http://schemas.microsoft.com/office/powerpoint/2010/main" val="3833436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for Cuts and Scratches</a:t>
            </a:r>
            <a:endParaRPr lang="en-US" dirty="0"/>
          </a:p>
        </p:txBody>
      </p:sp>
      <p:sp>
        <p:nvSpPr>
          <p:cNvPr id="3" name="Content Placeholder 2"/>
          <p:cNvSpPr>
            <a:spLocks noGrp="1"/>
          </p:cNvSpPr>
          <p:nvPr>
            <p:ph sz="half" idx="1"/>
          </p:nvPr>
        </p:nvSpPr>
        <p:spPr>
          <a:xfrm>
            <a:off x="457200" y="1920085"/>
            <a:ext cx="4648200" cy="4434840"/>
          </a:xfrm>
        </p:spPr>
        <p:txBody>
          <a:bodyPr>
            <a:normAutofit/>
          </a:bodyPr>
          <a:lstStyle/>
          <a:p>
            <a:r>
              <a:rPr lang="en-US" dirty="0" smtClean="0"/>
              <a:t>Wash the wound with soap and water for 5 minutes. </a:t>
            </a:r>
          </a:p>
          <a:p>
            <a:pPr lvl="1"/>
            <a:r>
              <a:rPr lang="en-US" dirty="0" smtClean="0"/>
              <a:t>Remove any bits of dirt, small pieces of rock, or other debris. </a:t>
            </a:r>
          </a:p>
          <a:p>
            <a:r>
              <a:rPr lang="en-US" dirty="0" smtClean="0"/>
              <a:t>Apply an antibiotic ointment such as Neosporin and cover it with a Band-Aid or gauze. </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57800" y="1920085"/>
            <a:ext cx="3526681" cy="2194715"/>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6571" y="4267200"/>
            <a:ext cx="2549138" cy="2453545"/>
          </a:xfrm>
          <a:prstGeom prst="rect">
            <a:avLst/>
          </a:prstGeom>
        </p:spPr>
      </p:pic>
      <p:sp>
        <p:nvSpPr>
          <p:cNvPr id="9" name="Slide Number Placeholder 8"/>
          <p:cNvSpPr>
            <a:spLocks noGrp="1"/>
          </p:cNvSpPr>
          <p:nvPr>
            <p:ph type="sldNum" sz="quarter" idx="12"/>
          </p:nvPr>
        </p:nvSpPr>
        <p:spPr/>
        <p:txBody>
          <a:bodyPr/>
          <a:lstStyle/>
          <a:p>
            <a:fld id="{8C9E1820-E9B2-42D1-9078-7F6EB35AD6D1}" type="slidenum">
              <a:rPr lang="en-US" smtClean="0"/>
              <a:pPr/>
              <a:t>5</a:t>
            </a:fld>
            <a:endParaRPr lang="en-US" dirty="0"/>
          </a:p>
        </p:txBody>
      </p:sp>
    </p:spTree>
    <p:extLst>
      <p:ext uri="{BB962C8B-B14F-4D97-AF65-F5344CB8AC3E}">
        <p14:creationId xmlns:p14="http://schemas.microsoft.com/office/powerpoint/2010/main" val="11946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7781" y="198438"/>
            <a:ext cx="8305800" cy="1143000"/>
          </a:xfrm>
        </p:spPr>
        <p:txBody>
          <a:bodyPr/>
          <a:lstStyle/>
          <a:p>
            <a:r>
              <a:rPr lang="en-US" dirty="0" smtClean="0"/>
              <a:t>What is Shock?</a:t>
            </a:r>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41512" y="1420267"/>
            <a:ext cx="5260975" cy="2794000"/>
          </a:xfrm>
        </p:spPr>
      </p:pic>
      <p:sp>
        <p:nvSpPr>
          <p:cNvPr id="8" name="TextBox 7"/>
          <p:cNvSpPr txBox="1"/>
          <p:nvPr/>
        </p:nvSpPr>
        <p:spPr>
          <a:xfrm>
            <a:off x="539552" y="4293096"/>
            <a:ext cx="8064896" cy="1938992"/>
          </a:xfrm>
          <a:prstGeom prst="rect">
            <a:avLst/>
          </a:prstGeom>
          <a:noFill/>
        </p:spPr>
        <p:txBody>
          <a:bodyPr wrap="square" rtlCol="0">
            <a:spAutoFit/>
          </a:bodyPr>
          <a:lstStyle/>
          <a:p>
            <a:pPr marL="342900" indent="-342900">
              <a:buClr>
                <a:schemeClr val="accent3"/>
              </a:buClr>
              <a:buFont typeface="Arial" panose="020B0604020202020204" pitchFamily="34" charset="0"/>
              <a:buChar char="•"/>
            </a:pPr>
            <a:r>
              <a:rPr lang="en-US" sz="2400" dirty="0" smtClean="0">
                <a:cs typeface="Arial" panose="020B0604020202020204" pitchFamily="34" charset="0"/>
              </a:rPr>
              <a:t>Not enough blood is getting to the right places around   the body.</a:t>
            </a:r>
          </a:p>
          <a:p>
            <a:pPr marL="342900" indent="-342900">
              <a:buClr>
                <a:schemeClr val="accent3"/>
              </a:buClr>
              <a:buFont typeface="Arial" panose="020B0604020202020204" pitchFamily="34" charset="0"/>
              <a:buChar char="•"/>
            </a:pPr>
            <a:r>
              <a:rPr lang="en-US" sz="2400" dirty="0" smtClean="0">
                <a:cs typeface="Arial" panose="020B0604020202020204" pitchFamily="34" charset="0"/>
              </a:rPr>
              <a:t>Can be caused by all kinds of things…both illness and  injury.</a:t>
            </a:r>
          </a:p>
          <a:p>
            <a:pPr marL="342900" indent="-342900">
              <a:buClr>
                <a:schemeClr val="accent3"/>
              </a:buClr>
              <a:buFont typeface="Arial" panose="020B0604020202020204" pitchFamily="34" charset="0"/>
              <a:buChar char="•"/>
            </a:pPr>
            <a:r>
              <a:rPr lang="en-US" sz="2400" dirty="0" smtClean="0">
                <a:cs typeface="Arial" panose="020B0604020202020204" pitchFamily="34" charset="0"/>
              </a:rPr>
              <a:t>Untreated – it can lead to death.</a:t>
            </a:r>
            <a:endParaRPr lang="en-US" sz="2400" dirty="0">
              <a:cs typeface="Arial" panose="020B0604020202020204" pitchFamily="34" charset="0"/>
            </a:endParaRPr>
          </a:p>
        </p:txBody>
      </p:sp>
      <p:sp>
        <p:nvSpPr>
          <p:cNvPr id="2" name="Slide Number Placeholder 1"/>
          <p:cNvSpPr>
            <a:spLocks noGrp="1"/>
          </p:cNvSpPr>
          <p:nvPr>
            <p:ph type="sldNum" sz="quarter" idx="12"/>
          </p:nvPr>
        </p:nvSpPr>
        <p:spPr/>
        <p:txBody>
          <a:bodyPr/>
          <a:lstStyle/>
          <a:p>
            <a:fld id="{8C9E1820-E9B2-42D1-9078-7F6EB35AD6D1}" type="slidenum">
              <a:rPr lang="en-US" smtClean="0"/>
              <a:pPr/>
              <a:t>50</a:t>
            </a:fld>
            <a:endParaRPr lang="en-US" dirty="0"/>
          </a:p>
        </p:txBody>
      </p:sp>
    </p:spTree>
    <p:extLst>
      <p:ext uri="{BB962C8B-B14F-4D97-AF65-F5344CB8AC3E}">
        <p14:creationId xmlns:p14="http://schemas.microsoft.com/office/powerpoint/2010/main" val="16162737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882" y="457200"/>
            <a:ext cx="8305800" cy="1143000"/>
          </a:xfrm>
        </p:spPr>
        <p:txBody>
          <a:bodyPr/>
          <a:lstStyle/>
          <a:p>
            <a:r>
              <a:rPr lang="en-US" dirty="0" smtClean="0"/>
              <a:t>Symptoms of Shock</a:t>
            </a:r>
            <a:endParaRPr lang="en-US" dirty="0"/>
          </a:p>
        </p:txBody>
      </p:sp>
      <p:sp>
        <p:nvSpPr>
          <p:cNvPr id="9" name="Content Placeholder 8"/>
          <p:cNvSpPr>
            <a:spLocks noGrp="1"/>
          </p:cNvSpPr>
          <p:nvPr>
            <p:ph idx="4294967295"/>
          </p:nvPr>
        </p:nvSpPr>
        <p:spPr>
          <a:xfrm>
            <a:off x="0" y="4244975"/>
            <a:ext cx="9144000" cy="460375"/>
          </a:xfrm>
        </p:spPr>
        <p:txBody>
          <a:bodyPr>
            <a:normAutofit fontScale="92500" lnSpcReduction="20000"/>
          </a:bodyPr>
          <a:lstStyle/>
          <a:p>
            <a:pPr marL="0" indent="0" algn="ctr">
              <a:buNone/>
            </a:pPr>
            <a:r>
              <a:rPr lang="en-US" sz="3200" dirty="0" smtClean="0">
                <a:solidFill>
                  <a:schemeClr val="tx1"/>
                </a:solidFill>
                <a:latin typeface="Arial" panose="020B0604020202020204" pitchFamily="34" charset="0"/>
                <a:cs typeface="Arial" panose="020B0604020202020204" pitchFamily="34" charset="0"/>
              </a:rPr>
              <a:t>Shock, if untreated, can lead to death.</a:t>
            </a:r>
            <a:endParaRPr lang="en-US" sz="3200" dirty="0">
              <a:solidFill>
                <a:schemeClr val="tx1"/>
              </a:solidFill>
              <a:latin typeface="Arial" panose="020B0604020202020204" pitchFamily="34" charset="0"/>
              <a:cs typeface="Arial" panose="020B0604020202020204" pitchFamily="34" charset="0"/>
            </a:endParaRPr>
          </a:p>
        </p:txBody>
      </p:sp>
      <p:sp>
        <p:nvSpPr>
          <p:cNvPr id="10" name="Content Placeholder 9"/>
          <p:cNvSpPr>
            <a:spLocks noGrp="1"/>
          </p:cNvSpPr>
          <p:nvPr>
            <p:ph idx="4294967295"/>
          </p:nvPr>
        </p:nvSpPr>
        <p:spPr>
          <a:xfrm>
            <a:off x="228600" y="1917700"/>
            <a:ext cx="4176713" cy="2303462"/>
          </a:xfrm>
        </p:spPr>
        <p:txBody>
          <a:bodyPr/>
          <a:lstStyle/>
          <a:p>
            <a:pPr marL="342900" indent="-342900">
              <a:lnSpc>
                <a:spcPts val="2731"/>
              </a:lnSpc>
              <a:buFont typeface="Arial" panose="020B0604020202020204" pitchFamily="34" charset="0"/>
              <a:buChar char="•"/>
              <a:tabLst>
                <a:tab pos="302015" algn="l"/>
              </a:tabLst>
            </a:pPr>
            <a:r>
              <a:rPr lang="en-US" sz="2400" dirty="0" smtClean="0">
                <a:solidFill>
                  <a:schemeClr val="tx1"/>
                </a:solidFill>
                <a:cs typeface="Arial"/>
              </a:rPr>
              <a:t>Dizziness</a:t>
            </a:r>
          </a:p>
          <a:p>
            <a:pPr marL="342900" indent="-342900">
              <a:lnSpc>
                <a:spcPts val="2731"/>
              </a:lnSpc>
              <a:buFont typeface="Arial" panose="020B0604020202020204" pitchFamily="34" charset="0"/>
              <a:buChar char="•"/>
              <a:tabLst>
                <a:tab pos="302015" algn="l"/>
              </a:tabLst>
            </a:pPr>
            <a:r>
              <a:rPr lang="en-US" sz="2400" dirty="0" smtClean="0">
                <a:solidFill>
                  <a:schemeClr val="tx1"/>
                </a:solidFill>
                <a:cs typeface="Arial"/>
              </a:rPr>
              <a:t>Pale, cool, moist skin</a:t>
            </a:r>
          </a:p>
          <a:p>
            <a:pPr marL="342900" indent="-342900">
              <a:lnSpc>
                <a:spcPts val="2731"/>
              </a:lnSpc>
              <a:buFont typeface="Arial" panose="020B0604020202020204" pitchFamily="34" charset="0"/>
              <a:buChar char="•"/>
              <a:tabLst>
                <a:tab pos="302015" algn="l"/>
              </a:tabLst>
            </a:pPr>
            <a:r>
              <a:rPr lang="en-US" sz="2400" dirty="0" smtClean="0">
                <a:solidFill>
                  <a:schemeClr val="tx1"/>
                </a:solidFill>
                <a:cs typeface="Arial"/>
              </a:rPr>
              <a:t>Rapid, shallow breathing</a:t>
            </a:r>
          </a:p>
          <a:p>
            <a:pPr marL="342900" indent="-342900">
              <a:lnSpc>
                <a:spcPts val="2731"/>
              </a:lnSpc>
              <a:buFont typeface="Arial" panose="020B0604020202020204" pitchFamily="34" charset="0"/>
              <a:buChar char="•"/>
              <a:tabLst>
                <a:tab pos="302015" algn="l"/>
              </a:tabLst>
            </a:pPr>
            <a:r>
              <a:rPr lang="en-US" sz="2400" dirty="0" smtClean="0">
                <a:solidFill>
                  <a:schemeClr val="tx1"/>
                </a:solidFill>
                <a:cs typeface="Arial"/>
              </a:rPr>
              <a:t>Nausea/vomiting</a:t>
            </a:r>
          </a:p>
          <a:p>
            <a:pPr marL="342900" indent="-342900">
              <a:lnSpc>
                <a:spcPts val="2731"/>
              </a:lnSpc>
              <a:buFont typeface="Arial" panose="020B0604020202020204" pitchFamily="34" charset="0"/>
              <a:buChar char="•"/>
              <a:tabLst>
                <a:tab pos="302015" algn="l"/>
              </a:tabLst>
            </a:pPr>
            <a:r>
              <a:rPr lang="en-US" sz="2400" dirty="0" smtClean="0">
                <a:solidFill>
                  <a:schemeClr val="tx1"/>
                </a:solidFill>
                <a:cs typeface="Arial"/>
              </a:rPr>
              <a:t>Extreme thirst</a:t>
            </a:r>
          </a:p>
          <a:p>
            <a:pPr>
              <a:lnSpc>
                <a:spcPts val="2731"/>
              </a:lnSpc>
              <a:tabLst>
                <a:tab pos="302015" algn="l"/>
              </a:tabLst>
            </a:pPr>
            <a:endParaRPr lang="en-US" dirty="0"/>
          </a:p>
        </p:txBody>
      </p:sp>
      <p:sp>
        <p:nvSpPr>
          <p:cNvPr id="11" name="Content Placeholder 9"/>
          <p:cNvSpPr txBox="1">
            <a:spLocks/>
          </p:cNvSpPr>
          <p:nvPr/>
        </p:nvSpPr>
        <p:spPr>
          <a:xfrm>
            <a:off x="4411844" y="1917700"/>
            <a:ext cx="4363838" cy="2100808"/>
          </a:xfrm>
          <a:prstGeom prst="rect">
            <a:avLst/>
          </a:prstGeom>
        </p:spPr>
        <p:txBody>
          <a:bodyPr lIns="396000" anchor="t"/>
          <a:lstStyle>
            <a:lvl1pPr marL="0" indent="0" algn="l" defTabSz="914400" rtl="0" eaLnBrk="1" latinLnBrk="1"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ts val="2731"/>
              </a:lnSpc>
              <a:buClr>
                <a:schemeClr val="accent3"/>
              </a:buClr>
              <a:buFont typeface="Arial" panose="020B0604020202020204" pitchFamily="34" charset="0"/>
              <a:buChar char="•"/>
              <a:tabLst>
                <a:tab pos="302015" algn="l"/>
              </a:tabLst>
            </a:pPr>
            <a:r>
              <a:rPr lang="en-US" sz="2400" dirty="0" smtClean="0">
                <a:solidFill>
                  <a:schemeClr val="tx1"/>
                </a:solidFill>
                <a:cs typeface="Arial"/>
              </a:rPr>
              <a:t>Rapid, weak pulse</a:t>
            </a:r>
          </a:p>
          <a:p>
            <a:pPr marL="342900" indent="-342900">
              <a:lnSpc>
                <a:spcPts val="2731"/>
              </a:lnSpc>
              <a:buClr>
                <a:schemeClr val="accent3"/>
              </a:buClr>
              <a:buFont typeface="Arial" panose="020B0604020202020204" pitchFamily="34" charset="0"/>
              <a:buChar char="•"/>
              <a:tabLst>
                <a:tab pos="302015" algn="l"/>
              </a:tabLst>
            </a:pPr>
            <a:r>
              <a:rPr lang="en-US" sz="2400" dirty="0" smtClean="0">
                <a:solidFill>
                  <a:schemeClr val="tx1"/>
                </a:solidFill>
                <a:cs typeface="Arial"/>
              </a:rPr>
              <a:t>Decreased blood pressure</a:t>
            </a:r>
          </a:p>
          <a:p>
            <a:pPr marL="342900" indent="-342900">
              <a:lnSpc>
                <a:spcPts val="2731"/>
              </a:lnSpc>
              <a:buClr>
                <a:schemeClr val="accent3"/>
              </a:buClr>
              <a:buFont typeface="Arial" panose="020B0604020202020204" pitchFamily="34" charset="0"/>
              <a:buChar char="•"/>
              <a:tabLst>
                <a:tab pos="302015" algn="l"/>
              </a:tabLst>
            </a:pPr>
            <a:r>
              <a:rPr lang="en-US" sz="2400" dirty="0" smtClean="0">
                <a:solidFill>
                  <a:schemeClr val="tx1"/>
                </a:solidFill>
                <a:cs typeface="Arial"/>
              </a:rPr>
              <a:t>Mental status changes</a:t>
            </a:r>
          </a:p>
          <a:p>
            <a:pPr marL="342900" indent="-342900">
              <a:lnSpc>
                <a:spcPts val="2731"/>
              </a:lnSpc>
              <a:buClr>
                <a:schemeClr val="accent3"/>
              </a:buClr>
              <a:buFont typeface="Arial" panose="020B0604020202020204" pitchFamily="34" charset="0"/>
              <a:buChar char="•"/>
              <a:tabLst>
                <a:tab pos="302015" algn="l"/>
              </a:tabLst>
            </a:pPr>
            <a:r>
              <a:rPr lang="en-US" sz="2400" dirty="0">
                <a:solidFill>
                  <a:schemeClr val="tx1"/>
                </a:solidFill>
                <a:cs typeface="Arial"/>
              </a:rPr>
              <a:t>Restlessness, anxiety</a:t>
            </a:r>
          </a:p>
          <a:p>
            <a:pPr marL="342900" indent="-342900">
              <a:lnSpc>
                <a:spcPts val="2731"/>
              </a:lnSpc>
              <a:buFont typeface="Arial" panose="020B0604020202020204" pitchFamily="34" charset="0"/>
              <a:buChar char="•"/>
              <a:tabLst>
                <a:tab pos="302015" algn="l"/>
              </a:tabLst>
            </a:pPr>
            <a:endParaRPr lang="en-US" sz="2400" dirty="0" smtClean="0">
              <a:latin typeface="Arial"/>
              <a:cs typeface="Arial"/>
            </a:endParaRPr>
          </a:p>
          <a:p>
            <a:pPr>
              <a:lnSpc>
                <a:spcPts val="2731"/>
              </a:lnSpc>
              <a:tabLst>
                <a:tab pos="302015" algn="l"/>
              </a:tabLst>
            </a:pPr>
            <a:endParaRPr lang="en-US"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51</a:t>
            </a:fld>
            <a:endParaRPr lang="en-US" dirty="0"/>
          </a:p>
        </p:txBody>
      </p:sp>
    </p:spTree>
    <p:extLst>
      <p:ext uri="{BB962C8B-B14F-4D97-AF65-F5344CB8AC3E}">
        <p14:creationId xmlns:p14="http://schemas.microsoft.com/office/powerpoint/2010/main" val="19295649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First Aid for Shock</a:t>
            </a:r>
            <a:endParaRPr lang="en-US" dirty="0"/>
          </a:p>
        </p:txBody>
      </p:sp>
      <p:pic>
        <p:nvPicPr>
          <p:cNvPr id="11" name="Content Placeholder 10"/>
          <p:cNvPicPr>
            <a:picLocks noGrp="1" noChangeAspect="1"/>
          </p:cNvPicPr>
          <p:nvPr>
            <p:ph idx="4294967295"/>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7150"/>
          <a:stretch/>
        </p:blipFill>
        <p:spPr>
          <a:xfrm>
            <a:off x="1943100" y="3703260"/>
            <a:ext cx="5334000" cy="2488703"/>
          </a:xfrm>
        </p:spPr>
      </p:pic>
      <p:sp>
        <p:nvSpPr>
          <p:cNvPr id="2" name="TextBox 1"/>
          <p:cNvSpPr txBox="1"/>
          <p:nvPr/>
        </p:nvSpPr>
        <p:spPr>
          <a:xfrm>
            <a:off x="457200" y="2133600"/>
            <a:ext cx="7848872" cy="1569660"/>
          </a:xfrm>
          <a:prstGeom prst="rect">
            <a:avLst/>
          </a:prstGeom>
          <a:noFill/>
        </p:spPr>
        <p:txBody>
          <a:bodyPr wrap="square" rtlCol="0">
            <a:spAutoFit/>
          </a:bodyPr>
          <a:lstStyle/>
          <a:p>
            <a:pPr marL="342900" indent="-342900">
              <a:buClr>
                <a:schemeClr val="accent3"/>
              </a:buClr>
              <a:buFont typeface="Arial" panose="020B0604020202020204" pitchFamily="34" charset="0"/>
              <a:buChar char="•"/>
            </a:pPr>
            <a:r>
              <a:rPr lang="en-US" sz="2400" dirty="0" smtClean="0">
                <a:cs typeface="Arial" panose="020B0604020202020204" pitchFamily="34" charset="0"/>
              </a:rPr>
              <a:t>Place the victim in shock position.</a:t>
            </a:r>
          </a:p>
          <a:p>
            <a:pPr marL="342900" indent="-342900">
              <a:buClr>
                <a:schemeClr val="accent3"/>
              </a:buClr>
              <a:buFont typeface="Arial" panose="020B0604020202020204" pitchFamily="34" charset="0"/>
              <a:buChar char="•"/>
            </a:pPr>
            <a:r>
              <a:rPr lang="en-US" sz="2400" dirty="0" smtClean="0">
                <a:cs typeface="Arial" panose="020B0604020202020204" pitchFamily="34" charset="0"/>
              </a:rPr>
              <a:t>Keep the person warm and comfortable.</a:t>
            </a:r>
          </a:p>
          <a:p>
            <a:pPr marL="342900" indent="-342900">
              <a:buClr>
                <a:schemeClr val="accent3"/>
              </a:buClr>
              <a:buFont typeface="Arial" panose="020B0604020202020204" pitchFamily="34" charset="0"/>
              <a:buChar char="•"/>
            </a:pPr>
            <a:r>
              <a:rPr lang="en-US" sz="2400" dirty="0" smtClean="0">
                <a:cs typeface="Arial" panose="020B0604020202020204" pitchFamily="34" charset="0"/>
              </a:rPr>
              <a:t>Turn the victim’s head to one side if neck injury is not suspected to prevent choking if vomiting occurs.</a:t>
            </a:r>
            <a:endParaRPr lang="en-US" sz="2400" dirty="0">
              <a:cs typeface="Arial" panose="020B0604020202020204" pitchFamily="34" charset="0"/>
            </a:endParaRPr>
          </a:p>
        </p:txBody>
      </p:sp>
      <p:sp>
        <p:nvSpPr>
          <p:cNvPr id="4" name="Slide Number Placeholder 3"/>
          <p:cNvSpPr>
            <a:spLocks noGrp="1"/>
          </p:cNvSpPr>
          <p:nvPr>
            <p:ph type="sldNum" sz="quarter" idx="12"/>
          </p:nvPr>
        </p:nvSpPr>
        <p:spPr/>
        <p:txBody>
          <a:bodyPr/>
          <a:lstStyle/>
          <a:p>
            <a:fld id="{8C9E1820-E9B2-42D1-9078-7F6EB35AD6D1}" type="slidenum">
              <a:rPr lang="en-US" smtClean="0"/>
              <a:pPr/>
              <a:t>52</a:t>
            </a:fld>
            <a:endParaRPr lang="en-US" dirty="0"/>
          </a:p>
        </p:txBody>
      </p:sp>
    </p:spTree>
    <p:extLst>
      <p:ext uri="{BB962C8B-B14F-4D97-AF65-F5344CB8AC3E}">
        <p14:creationId xmlns:p14="http://schemas.microsoft.com/office/powerpoint/2010/main" val="14144990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4639" y="198438"/>
            <a:ext cx="8305800" cy="1143000"/>
          </a:xfrm>
        </p:spPr>
        <p:txBody>
          <a:bodyPr/>
          <a:lstStyle/>
          <a:p>
            <a:r>
              <a:rPr lang="en-US" dirty="0" smtClean="0"/>
              <a:t>Dehydration</a:t>
            </a:r>
            <a:endParaRPr lang="en-US" dirty="0"/>
          </a:p>
        </p:txBody>
      </p:sp>
      <p:sp>
        <p:nvSpPr>
          <p:cNvPr id="4" name="Content Placeholder 3"/>
          <p:cNvSpPr>
            <a:spLocks noGrp="1"/>
          </p:cNvSpPr>
          <p:nvPr>
            <p:ph idx="4294967295"/>
          </p:nvPr>
        </p:nvSpPr>
        <p:spPr>
          <a:xfrm>
            <a:off x="0" y="1341438"/>
            <a:ext cx="4356100" cy="5256212"/>
          </a:xfrm>
        </p:spPr>
        <p:txBody>
          <a:bodyPr/>
          <a:lstStyle/>
          <a:p>
            <a:pPr marL="342900" indent="-342900">
              <a:buFont typeface="Arial" panose="020B0604020202020204" pitchFamily="34" charset="0"/>
              <a:buChar char="•"/>
            </a:pPr>
            <a:r>
              <a:rPr lang="en-US" sz="2200" dirty="0" smtClean="0">
                <a:solidFill>
                  <a:schemeClr val="tx1"/>
                </a:solidFill>
                <a:cs typeface="Arial" panose="020B0604020202020204" pitchFamily="34" charset="0"/>
              </a:rPr>
              <a:t>When the body puts out     more liquid than it is taking in.</a:t>
            </a:r>
          </a:p>
          <a:p>
            <a:pPr marL="342900" indent="-342900">
              <a:buFont typeface="Arial" panose="020B0604020202020204" pitchFamily="34" charset="0"/>
              <a:buChar char="•"/>
            </a:pPr>
            <a:r>
              <a:rPr lang="en-US" sz="2200" dirty="0" smtClean="0">
                <a:solidFill>
                  <a:schemeClr val="tx1"/>
                </a:solidFill>
                <a:cs typeface="Arial" panose="020B0604020202020204" pitchFamily="34" charset="0"/>
              </a:rPr>
              <a:t>Ways we lose fluids:</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Sweating.</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Urination.</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Vomiting.</a:t>
            </a:r>
          </a:p>
          <a:p>
            <a:pPr marL="342900" indent="-342900">
              <a:buFont typeface="Arial" panose="020B0604020202020204" pitchFamily="34" charset="0"/>
              <a:buChar char="•"/>
            </a:pPr>
            <a:r>
              <a:rPr lang="en-US" sz="2200" dirty="0" smtClean="0">
                <a:solidFill>
                  <a:schemeClr val="tx1"/>
                </a:solidFill>
                <a:cs typeface="Arial" panose="020B0604020202020204" pitchFamily="34" charset="0"/>
              </a:rPr>
              <a:t>Signs of dehydration:</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Thirst.</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Yellow or dark urine.</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Dry mouth.</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Lightheadedness.</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Nausea and vomiting.</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Dry skin.</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Cease sweating.</a:t>
            </a:r>
            <a:endParaRPr lang="en-US" sz="1800" dirty="0">
              <a:solidFill>
                <a:schemeClr val="tx1"/>
              </a:solidFill>
              <a:cs typeface="Arial" panose="020B0604020202020204" pitchFamily="34" charset="0"/>
            </a:endParaRPr>
          </a:p>
        </p:txBody>
      </p:sp>
      <p:sp>
        <p:nvSpPr>
          <p:cNvPr id="7" name="Content Placeholder 3"/>
          <p:cNvSpPr>
            <a:spLocks noGrp="1"/>
          </p:cNvSpPr>
          <p:nvPr>
            <p:ph idx="4294967295"/>
          </p:nvPr>
        </p:nvSpPr>
        <p:spPr>
          <a:xfrm>
            <a:off x="4464050" y="1306513"/>
            <a:ext cx="4679950" cy="2338387"/>
          </a:xfrm>
        </p:spPr>
        <p:txBody>
          <a:bodyPr/>
          <a:lstStyle/>
          <a:p>
            <a:pPr marL="342900" indent="-342900">
              <a:buFont typeface="Arial" panose="020B0604020202020204" pitchFamily="34" charset="0"/>
              <a:buChar char="•"/>
            </a:pPr>
            <a:r>
              <a:rPr lang="en-US" sz="2200" dirty="0" smtClean="0">
                <a:solidFill>
                  <a:schemeClr val="tx1"/>
                </a:solidFill>
                <a:cs typeface="Arial" panose="020B0604020202020204" pitchFamily="34" charset="0"/>
              </a:rPr>
              <a:t>Treatment:</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Drink fluids (water, Gatorade).</a:t>
            </a:r>
          </a:p>
          <a:p>
            <a:pPr marL="1085850" lvl="1" indent="-342900">
              <a:buFont typeface="Arial" panose="020B0604020202020204" pitchFamily="34" charset="0"/>
              <a:buChar char="•"/>
            </a:pPr>
            <a:r>
              <a:rPr lang="en-US" sz="1800" dirty="0" smtClean="0">
                <a:cs typeface="Arial" panose="020B0604020202020204" pitchFamily="34" charset="0"/>
              </a:rPr>
              <a:t>Avoid physical activity.</a:t>
            </a:r>
          </a:p>
          <a:p>
            <a:pPr marL="1085850" lvl="1" indent="-342900">
              <a:buFont typeface="Arial" panose="020B0604020202020204" pitchFamily="34" charset="0"/>
              <a:buChar char="•"/>
            </a:pPr>
            <a:r>
              <a:rPr lang="en-US" sz="1800" dirty="0" smtClean="0">
                <a:solidFill>
                  <a:schemeClr val="tx1"/>
                </a:solidFill>
                <a:cs typeface="Arial" panose="020B0604020202020204" pitchFamily="34" charset="0"/>
              </a:rPr>
              <a:t>Get inside air conditioned or cool area.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3212976"/>
            <a:ext cx="3528392" cy="2340500"/>
          </a:xfrm>
          <a:prstGeom prst="rect">
            <a:avLst/>
          </a:prstGeom>
        </p:spPr>
      </p:pic>
      <p:sp>
        <p:nvSpPr>
          <p:cNvPr id="2" name="Slide Number Placeholder 1"/>
          <p:cNvSpPr>
            <a:spLocks noGrp="1"/>
          </p:cNvSpPr>
          <p:nvPr>
            <p:ph type="sldNum" sz="quarter" idx="12"/>
          </p:nvPr>
        </p:nvSpPr>
        <p:spPr/>
        <p:txBody>
          <a:bodyPr/>
          <a:lstStyle/>
          <a:p>
            <a:fld id="{8C9E1820-E9B2-42D1-9078-7F6EB35AD6D1}" type="slidenum">
              <a:rPr lang="en-US" smtClean="0"/>
              <a:pPr/>
              <a:t>53</a:t>
            </a:fld>
            <a:endParaRPr lang="en-US" dirty="0"/>
          </a:p>
        </p:txBody>
      </p:sp>
    </p:spTree>
    <p:extLst>
      <p:ext uri="{BB962C8B-B14F-4D97-AF65-F5344CB8AC3E}">
        <p14:creationId xmlns:p14="http://schemas.microsoft.com/office/powerpoint/2010/main" val="842926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305800" cy="1143000"/>
          </a:xfrm>
        </p:spPr>
        <p:txBody>
          <a:bodyPr/>
          <a:lstStyle/>
          <a:p>
            <a:r>
              <a:rPr lang="en-US" dirty="0" smtClean="0"/>
              <a:t>Heat Emergencies</a:t>
            </a:r>
            <a:endParaRPr lang="en-US" dirty="0"/>
          </a:p>
        </p:txBody>
      </p:sp>
      <p:pic>
        <p:nvPicPr>
          <p:cNvPr id="6" name="Picture 5"/>
          <p:cNvPicPr>
            <a:picLocks noChangeAspect="1"/>
          </p:cNvPicPr>
          <p:nvPr/>
        </p:nvPicPr>
        <p:blipFill>
          <a:blip r:embed="rId2"/>
          <a:stretch>
            <a:fillRect/>
          </a:stretch>
        </p:blipFill>
        <p:spPr>
          <a:xfrm>
            <a:off x="1447800" y="1981200"/>
            <a:ext cx="6211835" cy="3744416"/>
          </a:xfrm>
          <a:prstGeom prst="rect">
            <a:avLst/>
          </a:prstGeom>
        </p:spPr>
      </p:pic>
      <p:sp>
        <p:nvSpPr>
          <p:cNvPr id="2" name="Slide Number Placeholder 1"/>
          <p:cNvSpPr>
            <a:spLocks noGrp="1"/>
          </p:cNvSpPr>
          <p:nvPr>
            <p:ph type="sldNum" sz="quarter" idx="12"/>
          </p:nvPr>
        </p:nvSpPr>
        <p:spPr/>
        <p:txBody>
          <a:bodyPr/>
          <a:lstStyle/>
          <a:p>
            <a:fld id="{8C9E1820-E9B2-42D1-9078-7F6EB35AD6D1}" type="slidenum">
              <a:rPr lang="en-US" smtClean="0"/>
              <a:pPr/>
              <a:t>54</a:t>
            </a:fld>
            <a:endParaRPr lang="en-US" dirty="0"/>
          </a:p>
        </p:txBody>
      </p:sp>
    </p:spTree>
    <p:extLst>
      <p:ext uri="{BB962C8B-B14F-4D97-AF65-F5344CB8AC3E}">
        <p14:creationId xmlns:p14="http://schemas.microsoft.com/office/powerpoint/2010/main" val="545601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Heat Exhaustion Symptoms</a:t>
            </a:r>
            <a:endParaRPr lang="en-US" dirty="0"/>
          </a:p>
        </p:txBody>
      </p:sp>
      <p:sp>
        <p:nvSpPr>
          <p:cNvPr id="8" name="Content Placeholder 7"/>
          <p:cNvSpPr>
            <a:spLocks noGrp="1"/>
          </p:cNvSpPr>
          <p:nvPr>
            <p:ph idx="4294967295"/>
          </p:nvPr>
        </p:nvSpPr>
        <p:spPr>
          <a:xfrm>
            <a:off x="457200" y="2057400"/>
            <a:ext cx="3382963" cy="3600450"/>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Heavy sweating</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Thirst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Fatigue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Heat cramps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Headache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Dizziness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Nausea</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Vomiting</a:t>
            </a:r>
            <a:endParaRPr lang="en-US" sz="2400" dirty="0">
              <a:solidFill>
                <a:schemeClr val="tx1"/>
              </a:solidFill>
              <a:cs typeface="Arial" panose="020B0604020202020204" pitchFamily="34" charset="0"/>
            </a:endParaRPr>
          </a:p>
        </p:txBody>
      </p:sp>
      <p:sp>
        <p:nvSpPr>
          <p:cNvPr id="5" name="object 5"/>
          <p:cNvSpPr>
            <a:spLocks noChangeAspect="1"/>
          </p:cNvSpPr>
          <p:nvPr/>
        </p:nvSpPr>
        <p:spPr>
          <a:xfrm>
            <a:off x="5105400" y="2286000"/>
            <a:ext cx="3024336" cy="3559039"/>
          </a:xfrm>
          <a:prstGeom prst="rect">
            <a:avLst/>
          </a:prstGeom>
          <a:blipFill>
            <a:blip r:embed="rId2" cstate="print"/>
            <a:stretch>
              <a:fillRect/>
            </a:stretch>
          </a:blipFill>
        </p:spPr>
        <p:txBody>
          <a:bodyPr wrap="square" lIns="0" tIns="0" rIns="0" bIns="0" rtlCol="0"/>
          <a:lstStyle/>
          <a:p>
            <a:endParaRPr sz="1588"/>
          </a:p>
        </p:txBody>
      </p:sp>
      <p:sp>
        <p:nvSpPr>
          <p:cNvPr id="2" name="Slide Number Placeholder 1"/>
          <p:cNvSpPr>
            <a:spLocks noGrp="1"/>
          </p:cNvSpPr>
          <p:nvPr>
            <p:ph type="sldNum" sz="quarter" idx="12"/>
          </p:nvPr>
        </p:nvSpPr>
        <p:spPr/>
        <p:txBody>
          <a:bodyPr/>
          <a:lstStyle/>
          <a:p>
            <a:fld id="{8C9E1820-E9B2-42D1-9078-7F6EB35AD6D1}" type="slidenum">
              <a:rPr lang="en-US" smtClean="0"/>
              <a:pPr/>
              <a:t>55</a:t>
            </a:fld>
            <a:endParaRPr lang="en-US" dirty="0"/>
          </a:p>
        </p:txBody>
      </p:sp>
    </p:spTree>
    <p:extLst>
      <p:ext uri="{BB962C8B-B14F-4D97-AF65-F5344CB8AC3E}">
        <p14:creationId xmlns:p14="http://schemas.microsoft.com/office/powerpoint/2010/main" val="2316434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143000"/>
          </a:xfrm>
        </p:spPr>
        <p:txBody>
          <a:bodyPr/>
          <a:lstStyle/>
          <a:p>
            <a:r>
              <a:rPr lang="en-US" dirty="0" smtClean="0"/>
              <a:t>First Aid for Heat Exhaustion</a:t>
            </a:r>
            <a:endParaRPr lang="en-US" dirty="0"/>
          </a:p>
        </p:txBody>
      </p:sp>
      <p:sp>
        <p:nvSpPr>
          <p:cNvPr id="9" name="Content Placeholder 8"/>
          <p:cNvSpPr>
            <a:spLocks noGrp="1"/>
          </p:cNvSpPr>
          <p:nvPr>
            <p:ph idx="4294967295"/>
          </p:nvPr>
        </p:nvSpPr>
        <p:spPr>
          <a:xfrm>
            <a:off x="152400" y="1447800"/>
            <a:ext cx="4743450" cy="5208588"/>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Move victim from heat to rest  in a cool place.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Loosen or remove                  unnecessary clothing.</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Give water or a sports drink.</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Raise feet 8-12 inches.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Put cool, wet cloths on            forehead and body – spray    skin with water.</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Seek medical care if victim’s  condition worsens or does not improve within 30 minutes.</a:t>
            </a:r>
            <a:endParaRPr lang="en-US" sz="2400" dirty="0">
              <a:solidFill>
                <a:schemeClr val="tx1"/>
              </a:solidFill>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4895850" y="1600200"/>
            <a:ext cx="3884900" cy="2592288"/>
          </a:xfrm>
          <a:prstGeom prst="rect">
            <a:avLst/>
          </a:prstGeom>
        </p:spPr>
      </p:pic>
      <p:sp>
        <p:nvSpPr>
          <p:cNvPr id="3" name="Slide Number Placeholder 2"/>
          <p:cNvSpPr>
            <a:spLocks noGrp="1"/>
          </p:cNvSpPr>
          <p:nvPr>
            <p:ph type="sldNum" sz="quarter" idx="12"/>
          </p:nvPr>
        </p:nvSpPr>
        <p:spPr/>
        <p:txBody>
          <a:bodyPr/>
          <a:lstStyle/>
          <a:p>
            <a:fld id="{8C9E1820-E9B2-42D1-9078-7F6EB35AD6D1}" type="slidenum">
              <a:rPr lang="en-US" smtClean="0"/>
              <a:pPr/>
              <a:t>56</a:t>
            </a:fld>
            <a:endParaRPr lang="en-US" dirty="0"/>
          </a:p>
        </p:txBody>
      </p:sp>
    </p:spTree>
    <p:extLst>
      <p:ext uri="{BB962C8B-B14F-4D97-AF65-F5344CB8AC3E}">
        <p14:creationId xmlns:p14="http://schemas.microsoft.com/office/powerpoint/2010/main" val="3565008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0" y="17463"/>
            <a:ext cx="9144000" cy="1068387"/>
          </a:xfrm>
          <a:prstGeom prst="rect">
            <a:avLst/>
          </a:prstGeom>
        </p:spPr>
        <p:txBody>
          <a:bodyPr vert="horz" wrap="square" lIns="0" tIns="10646" rIns="0" bIns="0" rtlCol="0">
            <a:spAutoFit/>
          </a:bodyPr>
          <a:lstStyle/>
          <a:p>
            <a:pPr marL="11206" algn="ctr">
              <a:spcBef>
                <a:spcPts val="84"/>
              </a:spcBef>
            </a:pPr>
            <a:r>
              <a:rPr spc="-190" dirty="0" smtClean="0">
                <a:solidFill>
                  <a:schemeClr val="bg1"/>
                </a:solidFill>
              </a:rPr>
              <a:t>Heatstroke</a:t>
            </a:r>
            <a:endParaRPr spc="-190" dirty="0">
              <a:solidFill>
                <a:schemeClr val="bg1"/>
              </a:solidFil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8000"/>
          <a:stretch/>
        </p:blipFill>
        <p:spPr>
          <a:xfrm>
            <a:off x="1752600" y="0"/>
            <a:ext cx="5763872" cy="6862354"/>
          </a:xfrm>
          <a:prstGeom prst="rect">
            <a:avLst/>
          </a:prstGeom>
        </p:spPr>
      </p:pic>
      <p:sp>
        <p:nvSpPr>
          <p:cNvPr id="2" name="Slide Number Placeholder 1"/>
          <p:cNvSpPr>
            <a:spLocks noGrp="1"/>
          </p:cNvSpPr>
          <p:nvPr>
            <p:ph type="sldNum" sz="quarter" idx="12"/>
          </p:nvPr>
        </p:nvSpPr>
        <p:spPr/>
        <p:txBody>
          <a:bodyPr/>
          <a:lstStyle/>
          <a:p>
            <a:fld id="{8C9E1820-E9B2-42D1-9078-7F6EB35AD6D1}" type="slidenum">
              <a:rPr lang="en-US" smtClean="0"/>
              <a:pPr/>
              <a:t>57</a:t>
            </a:fld>
            <a:endParaRPr lang="en-US" dirty="0"/>
          </a:p>
        </p:txBody>
      </p:sp>
    </p:spTree>
    <p:extLst>
      <p:ext uri="{BB962C8B-B14F-4D97-AF65-F5344CB8AC3E}">
        <p14:creationId xmlns:p14="http://schemas.microsoft.com/office/powerpoint/2010/main" val="764822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p:spPr>
        <p:txBody>
          <a:bodyPr/>
          <a:lstStyle/>
          <a:p>
            <a:r>
              <a:rPr lang="en-US" dirty="0" smtClean="0"/>
              <a:t>First Aid for Heat Stroke</a:t>
            </a:r>
            <a:endParaRPr lang="en-US" dirty="0"/>
          </a:p>
        </p:txBody>
      </p:sp>
      <p:sp>
        <p:nvSpPr>
          <p:cNvPr id="11" name="Content Placeholder 10"/>
          <p:cNvSpPr>
            <a:spLocks noGrp="1"/>
          </p:cNvSpPr>
          <p:nvPr>
            <p:ph idx="4294967295"/>
          </p:nvPr>
        </p:nvSpPr>
        <p:spPr>
          <a:xfrm>
            <a:off x="381000" y="2934353"/>
            <a:ext cx="8229600" cy="3600450"/>
          </a:xfrm>
        </p:spPr>
        <p:txBody>
          <a:bodyPr/>
          <a:lstStyle/>
          <a:p>
            <a:pPr marL="285750" indent="-285750">
              <a:buFont typeface="Arial" panose="020B0604020202020204" pitchFamily="34" charset="0"/>
              <a:buChar char="•"/>
            </a:pPr>
            <a:r>
              <a:rPr lang="en-US" sz="2400" dirty="0" smtClean="0">
                <a:solidFill>
                  <a:schemeClr val="tx1"/>
                </a:solidFill>
                <a:cs typeface="Arial" panose="020B0604020202020204" pitchFamily="34" charset="0"/>
              </a:rPr>
              <a:t>Call 911.</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Move victim to cool place.</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Remove outer clothing.</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Cool victim quickly.</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Apply cold compresses or spray skin with water.</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Put ice bags or cold packs beside neck, armpits, and groin.</a:t>
            </a:r>
          </a:p>
          <a:p>
            <a:pPr marL="285750" indent="-28575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5" name="object 5"/>
          <p:cNvSpPr>
            <a:spLocks noChangeAspect="1"/>
          </p:cNvSpPr>
          <p:nvPr/>
        </p:nvSpPr>
        <p:spPr>
          <a:xfrm>
            <a:off x="4610100" y="1295400"/>
            <a:ext cx="4315399" cy="3277906"/>
          </a:xfrm>
          <a:prstGeom prst="rect">
            <a:avLst/>
          </a:prstGeom>
          <a:blipFill>
            <a:blip r:embed="rId2" cstate="print"/>
            <a:stretch>
              <a:fillRect/>
            </a:stretch>
          </a:blipFill>
        </p:spPr>
        <p:txBody>
          <a:bodyPr wrap="square" lIns="0" tIns="0" rIns="0" bIns="0" rtlCol="0"/>
          <a:lstStyle/>
          <a:p>
            <a:endParaRPr sz="1588"/>
          </a:p>
        </p:txBody>
      </p:sp>
      <p:sp>
        <p:nvSpPr>
          <p:cNvPr id="3" name="Slide Number Placeholder 2"/>
          <p:cNvSpPr>
            <a:spLocks noGrp="1"/>
          </p:cNvSpPr>
          <p:nvPr>
            <p:ph type="sldNum" sz="quarter" idx="12"/>
          </p:nvPr>
        </p:nvSpPr>
        <p:spPr/>
        <p:txBody>
          <a:bodyPr/>
          <a:lstStyle/>
          <a:p>
            <a:fld id="{8C9E1820-E9B2-42D1-9078-7F6EB35AD6D1}" type="slidenum">
              <a:rPr lang="en-US" smtClean="0"/>
              <a:pPr/>
              <a:t>58</a:t>
            </a:fld>
            <a:endParaRPr lang="en-US" dirty="0"/>
          </a:p>
        </p:txBody>
      </p:sp>
    </p:spTree>
    <p:extLst>
      <p:ext uri="{BB962C8B-B14F-4D97-AF65-F5344CB8AC3E}">
        <p14:creationId xmlns:p14="http://schemas.microsoft.com/office/powerpoint/2010/main" val="2055132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13737"/>
            <a:ext cx="8305800" cy="1143000"/>
          </a:xfrm>
        </p:spPr>
        <p:txBody>
          <a:bodyPr/>
          <a:lstStyle/>
          <a:p>
            <a:r>
              <a:rPr lang="en-US" dirty="0" smtClean="0"/>
              <a:t>Hypothermia</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681" y="1600200"/>
            <a:ext cx="6104638" cy="3189674"/>
          </a:xfrm>
          <a:prstGeom prst="rect">
            <a:avLst/>
          </a:prstGeom>
        </p:spPr>
      </p:pic>
      <p:sp>
        <p:nvSpPr>
          <p:cNvPr id="11" name="TextBox 10"/>
          <p:cNvSpPr txBox="1"/>
          <p:nvPr/>
        </p:nvSpPr>
        <p:spPr>
          <a:xfrm>
            <a:off x="304800" y="4876800"/>
            <a:ext cx="8712968" cy="1569660"/>
          </a:xfrm>
          <a:prstGeom prst="rect">
            <a:avLst/>
          </a:prstGeom>
          <a:noFill/>
        </p:spPr>
        <p:txBody>
          <a:bodyPr wrap="square" rtlCol="0">
            <a:spAutoFit/>
          </a:bodyPr>
          <a:lstStyle/>
          <a:p>
            <a:pPr marL="342900" indent="-342900">
              <a:buClr>
                <a:schemeClr val="accent3"/>
              </a:buClr>
              <a:buFont typeface="Arial" panose="020B0604020202020204" pitchFamily="34" charset="0"/>
              <a:buChar char="•"/>
            </a:pPr>
            <a:r>
              <a:rPr lang="en-US" sz="2400" dirty="0" smtClean="0">
                <a:cs typeface="Arial" panose="020B0604020202020204" pitchFamily="34" charset="0"/>
              </a:rPr>
              <a:t>Occurs when body cannot make heat as fast as it loses it.</a:t>
            </a:r>
          </a:p>
          <a:p>
            <a:pPr marL="342900" indent="-342900">
              <a:buClr>
                <a:schemeClr val="accent3"/>
              </a:buClr>
              <a:buFont typeface="Arial" panose="020B0604020202020204" pitchFamily="34" charset="0"/>
              <a:buChar char="•"/>
            </a:pPr>
            <a:r>
              <a:rPr lang="en-US" sz="2400" dirty="0" smtClean="0">
                <a:cs typeface="Arial" panose="020B0604020202020204" pitchFamily="34" charset="0"/>
              </a:rPr>
              <a:t>Internal body temperature drops below 95</a:t>
            </a:r>
            <a:r>
              <a:rPr lang="en-US" sz="2400" baseline="30000" dirty="0" smtClean="0">
                <a:cs typeface="Arial" panose="020B0604020202020204" pitchFamily="34" charset="0"/>
              </a:rPr>
              <a:t>o</a:t>
            </a:r>
            <a:r>
              <a:rPr lang="en-US" sz="2400" dirty="0" smtClean="0">
                <a:cs typeface="Arial" panose="020B0604020202020204" pitchFamily="34" charset="0"/>
              </a:rPr>
              <a:t>F.</a:t>
            </a:r>
          </a:p>
          <a:p>
            <a:pPr marL="342900" indent="-342900">
              <a:buClr>
                <a:schemeClr val="accent3"/>
              </a:buClr>
              <a:buFont typeface="Arial" panose="020B0604020202020204" pitchFamily="34" charset="0"/>
              <a:buChar char="•"/>
            </a:pPr>
            <a:r>
              <a:rPr lang="en-US" sz="2400" dirty="0" smtClean="0">
                <a:cs typeface="Arial" panose="020B0604020202020204" pitchFamily="34" charset="0"/>
              </a:rPr>
              <a:t>Can occur whenever and wherever a person feels cold,           including indoors in poorly heated areas.</a:t>
            </a:r>
            <a:endParaRPr lang="en-US" sz="2400" dirty="0">
              <a:cs typeface="Arial" panose="020B0604020202020204" pitchFamily="34" charset="0"/>
            </a:endParaRPr>
          </a:p>
        </p:txBody>
      </p:sp>
      <p:sp>
        <p:nvSpPr>
          <p:cNvPr id="3" name="Slide Number Placeholder 2"/>
          <p:cNvSpPr>
            <a:spLocks noGrp="1"/>
          </p:cNvSpPr>
          <p:nvPr>
            <p:ph type="sldNum" sz="quarter" idx="12"/>
          </p:nvPr>
        </p:nvSpPr>
        <p:spPr/>
        <p:txBody>
          <a:bodyPr/>
          <a:lstStyle/>
          <a:p>
            <a:fld id="{8C9E1820-E9B2-42D1-9078-7F6EB35AD6D1}" type="slidenum">
              <a:rPr lang="en-US" smtClean="0"/>
              <a:pPr/>
              <a:t>59</a:t>
            </a:fld>
            <a:endParaRPr lang="en-US" dirty="0"/>
          </a:p>
        </p:txBody>
      </p:sp>
    </p:spTree>
    <p:extLst>
      <p:ext uri="{BB962C8B-B14F-4D97-AF65-F5344CB8AC3E}">
        <p14:creationId xmlns:p14="http://schemas.microsoft.com/office/powerpoint/2010/main" val="2986699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dirty="0" smtClean="0"/>
              <a:t>Common Mistakes </a:t>
            </a:r>
            <a:r>
              <a:rPr lang="en-US" dirty="0"/>
              <a:t>in </a:t>
            </a:r>
            <a:r>
              <a:rPr lang="en-US" dirty="0" smtClean="0"/>
              <a:t>Treating Cuts </a:t>
            </a:r>
            <a:r>
              <a:rPr lang="en-US" dirty="0"/>
              <a:t>and </a:t>
            </a:r>
            <a:r>
              <a:rPr lang="en-US" dirty="0" smtClean="0"/>
              <a:t>Scratches</a:t>
            </a:r>
            <a:endParaRPr lang="en-US" dirty="0"/>
          </a:p>
        </p:txBody>
      </p:sp>
      <p:sp>
        <p:nvSpPr>
          <p:cNvPr id="3" name="Content Placeholder 2"/>
          <p:cNvSpPr>
            <a:spLocks noGrp="1"/>
          </p:cNvSpPr>
          <p:nvPr>
            <p:ph idx="1"/>
          </p:nvPr>
        </p:nvSpPr>
        <p:spPr>
          <a:xfrm>
            <a:off x="457200" y="2149792"/>
            <a:ext cx="8229600" cy="4389120"/>
          </a:xfrm>
        </p:spPr>
        <p:txBody>
          <a:bodyPr>
            <a:normAutofit/>
          </a:bodyPr>
          <a:lstStyle/>
          <a:p>
            <a:pPr lvl="1"/>
            <a:r>
              <a:rPr lang="en-US" dirty="0" smtClean="0"/>
              <a:t>Don't use alcohol or Merthiolate on open wounds. They sting and damage normal tissue. </a:t>
            </a:r>
          </a:p>
          <a:p>
            <a:pPr lvl="1"/>
            <a:r>
              <a:rPr lang="en-US" dirty="0" smtClean="0"/>
              <a:t>Don't kiss an open wound because the wound will become contaminated by the many germs in a person's mouth.  No kissing the Boo Boo!</a:t>
            </a:r>
          </a:p>
          <a:p>
            <a:pPr lvl="1"/>
            <a:r>
              <a:rPr lang="en-US" dirty="0" smtClean="0"/>
              <a:t>Let the scab fall off by itself; picking it off may cause a scar. </a:t>
            </a:r>
          </a:p>
          <a:p>
            <a:pPr lvl="1"/>
            <a:endParaRPr lang="en-US" b="1" dirty="0" smtClean="0"/>
          </a:p>
        </p:txBody>
      </p:sp>
      <p:sp>
        <p:nvSpPr>
          <p:cNvPr id="5" name="Slide Number Placeholder 4"/>
          <p:cNvSpPr>
            <a:spLocks noGrp="1"/>
          </p:cNvSpPr>
          <p:nvPr>
            <p:ph type="sldNum" sz="quarter" idx="12"/>
          </p:nvPr>
        </p:nvSpPr>
        <p:spPr/>
        <p:txBody>
          <a:bodyPr/>
          <a:lstStyle/>
          <a:p>
            <a:fld id="{8C9E1820-E9B2-42D1-9078-7F6EB35AD6D1}" type="slidenum">
              <a:rPr lang="en-US" smtClean="0"/>
              <a:pPr/>
              <a:t>6</a:t>
            </a:fld>
            <a:endParaRPr lang="en-US" dirty="0"/>
          </a:p>
        </p:txBody>
      </p:sp>
    </p:spTree>
    <p:extLst>
      <p:ext uri="{BB962C8B-B14F-4D97-AF65-F5344CB8AC3E}">
        <p14:creationId xmlns:p14="http://schemas.microsoft.com/office/powerpoint/2010/main" val="122881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Aid for Hypothermia</a:t>
            </a:r>
            <a:endParaRPr lang="en-US" dirty="0"/>
          </a:p>
        </p:txBody>
      </p:sp>
      <p:sp>
        <p:nvSpPr>
          <p:cNvPr id="13" name="Content Placeholder 12"/>
          <p:cNvSpPr>
            <a:spLocks noGrp="1"/>
          </p:cNvSpPr>
          <p:nvPr>
            <p:ph idx="4294967295"/>
          </p:nvPr>
        </p:nvSpPr>
        <p:spPr>
          <a:xfrm>
            <a:off x="304800" y="1904999"/>
            <a:ext cx="4338638" cy="4837113"/>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Move victim to shelter.</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Remove wet clothing and  wrap victim in warm covers.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Apply direct body heat.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Re-warm neck, chest,         abdomen, and groin first.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Give warm, sweet drinks if  conscious.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Monitor breathing,               administer CPR. </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Get medical help.</a:t>
            </a:r>
            <a:endParaRPr lang="en-US" sz="2400" dirty="0">
              <a:solidFill>
                <a:schemeClr val="tx1"/>
              </a:solidFill>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981200"/>
            <a:ext cx="4090828" cy="2726553"/>
          </a:xfrm>
          <a:prstGeom prst="rect">
            <a:avLst/>
          </a:prstGeom>
        </p:spPr>
      </p:pic>
      <p:sp>
        <p:nvSpPr>
          <p:cNvPr id="3" name="Slide Number Placeholder 2"/>
          <p:cNvSpPr>
            <a:spLocks noGrp="1"/>
          </p:cNvSpPr>
          <p:nvPr>
            <p:ph type="sldNum" sz="quarter" idx="12"/>
          </p:nvPr>
        </p:nvSpPr>
        <p:spPr/>
        <p:txBody>
          <a:bodyPr/>
          <a:lstStyle/>
          <a:p>
            <a:fld id="{8C9E1820-E9B2-42D1-9078-7F6EB35AD6D1}" type="slidenum">
              <a:rPr lang="en-US" smtClean="0"/>
              <a:pPr/>
              <a:t>60</a:t>
            </a:fld>
            <a:endParaRPr lang="en-US" dirty="0"/>
          </a:p>
        </p:txBody>
      </p:sp>
    </p:spTree>
    <p:extLst>
      <p:ext uri="{BB962C8B-B14F-4D97-AF65-F5344CB8AC3E}">
        <p14:creationId xmlns:p14="http://schemas.microsoft.com/office/powerpoint/2010/main" val="1671911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Hyperventilation</a:t>
            </a:r>
            <a:endParaRPr lang="en-US" dirty="0"/>
          </a:p>
        </p:txBody>
      </p:sp>
      <p:sp>
        <p:nvSpPr>
          <p:cNvPr id="4" name="Content Placeholder 3"/>
          <p:cNvSpPr>
            <a:spLocks noGrp="1"/>
          </p:cNvSpPr>
          <p:nvPr>
            <p:ph sz="half" idx="1"/>
          </p:nvPr>
        </p:nvSpPr>
        <p:spPr/>
        <p:txBody>
          <a:bodyPr/>
          <a:lstStyle/>
          <a:p>
            <a:r>
              <a:rPr lang="en-US" dirty="0" smtClean="0"/>
              <a:t>Abnormal increase in volume of air breathed in and out of the lungs.. </a:t>
            </a:r>
          </a:p>
          <a:p>
            <a:r>
              <a:rPr lang="en-US" dirty="0" smtClean="0"/>
              <a:t>Occurs during stressful situations such as infection, bleeding, or heart attack.</a:t>
            </a:r>
            <a:endParaRPr lang="en-US" dirty="0"/>
          </a:p>
        </p:txBody>
      </p:sp>
      <p:pic>
        <p:nvPicPr>
          <p:cNvPr id="6" name="Content Placeholder 5" descr="Hyperventilation.jpg"/>
          <p:cNvPicPr>
            <a:picLocks noGrp="1" noChangeAspect="1"/>
          </p:cNvPicPr>
          <p:nvPr>
            <p:ph sz="half" idx="2"/>
          </p:nvPr>
        </p:nvPicPr>
        <p:blipFill>
          <a:blip r:embed="rId2" cstate="print"/>
          <a:stretch>
            <a:fillRect/>
          </a:stretch>
        </p:blipFill>
        <p:spPr>
          <a:xfrm>
            <a:off x="5257800" y="1920085"/>
            <a:ext cx="3295443" cy="2913172"/>
          </a:xfrm>
          <a:prstGeom prst="rect">
            <a:avLst/>
          </a:prstGeom>
        </p:spPr>
      </p:pic>
      <p:sp>
        <p:nvSpPr>
          <p:cNvPr id="3" name="Slide Number Placeholder 2"/>
          <p:cNvSpPr>
            <a:spLocks noGrp="1"/>
          </p:cNvSpPr>
          <p:nvPr>
            <p:ph type="sldNum" sz="quarter" idx="12"/>
          </p:nvPr>
        </p:nvSpPr>
        <p:spPr/>
        <p:txBody>
          <a:bodyPr/>
          <a:lstStyle/>
          <a:p>
            <a:fld id="{8C9E1820-E9B2-42D1-9078-7F6EB35AD6D1}" type="slidenum">
              <a:rPr lang="en-US" smtClean="0"/>
              <a:pPr/>
              <a:t>61</a:t>
            </a:fld>
            <a:endParaRPr lang="en-US" dirty="0"/>
          </a:p>
        </p:txBody>
      </p:sp>
    </p:spTree>
    <p:extLst>
      <p:ext uri="{BB962C8B-B14F-4D97-AF65-F5344CB8AC3E}">
        <p14:creationId xmlns:p14="http://schemas.microsoft.com/office/powerpoint/2010/main" val="39006471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669" y="381000"/>
            <a:ext cx="8229600" cy="1143000"/>
          </a:xfrm>
        </p:spPr>
        <p:txBody>
          <a:bodyPr>
            <a:normAutofit/>
          </a:bodyPr>
          <a:lstStyle/>
          <a:p>
            <a:r>
              <a:rPr lang="en-US" sz="5400" dirty="0" smtClean="0"/>
              <a:t>Hyperventilation Symptoms</a:t>
            </a:r>
            <a:endParaRPr lang="en-US" dirty="0"/>
          </a:p>
        </p:txBody>
      </p:sp>
      <p:sp>
        <p:nvSpPr>
          <p:cNvPr id="4" name="Content Placeholder 3"/>
          <p:cNvSpPr>
            <a:spLocks noGrp="1"/>
          </p:cNvSpPr>
          <p:nvPr>
            <p:ph idx="1"/>
          </p:nvPr>
        </p:nvSpPr>
        <p:spPr>
          <a:xfrm>
            <a:off x="457200" y="1676400"/>
            <a:ext cx="8229600" cy="4648200"/>
          </a:xfrm>
        </p:spPr>
        <p:txBody>
          <a:bodyPr>
            <a:normAutofit fontScale="85000" lnSpcReduction="20000"/>
          </a:bodyPr>
          <a:lstStyle/>
          <a:p>
            <a:r>
              <a:rPr lang="en-US" dirty="0" smtClean="0"/>
              <a:t>Hyperventilation causes the carbon dioxide level in the blood to decrease. </a:t>
            </a:r>
          </a:p>
          <a:p>
            <a:r>
              <a:rPr lang="en-US" dirty="0"/>
              <a:t>This reduces blood flow to the brain, which may result in the following </a:t>
            </a:r>
            <a:r>
              <a:rPr lang="en-US" dirty="0" smtClean="0"/>
              <a:t>symptoms:</a:t>
            </a:r>
            <a:endParaRPr lang="en-US" dirty="0"/>
          </a:p>
          <a:p>
            <a:pPr lvl="1"/>
            <a:r>
              <a:rPr lang="en-US" dirty="0" smtClean="0"/>
              <a:t>Weakness.</a:t>
            </a:r>
            <a:endParaRPr lang="en-US" dirty="0"/>
          </a:p>
          <a:p>
            <a:pPr lvl="1"/>
            <a:r>
              <a:rPr lang="en-US" dirty="0"/>
              <a:t>Tingling in </a:t>
            </a:r>
            <a:r>
              <a:rPr lang="en-US" dirty="0" smtClean="0"/>
              <a:t>fingers/toes.</a:t>
            </a:r>
            <a:endParaRPr lang="en-US" dirty="0"/>
          </a:p>
          <a:p>
            <a:pPr lvl="1"/>
            <a:r>
              <a:rPr lang="en-US" dirty="0" smtClean="0"/>
              <a:t>Dizziness/lightheadedness.</a:t>
            </a:r>
            <a:endParaRPr lang="en-US" dirty="0"/>
          </a:p>
          <a:p>
            <a:pPr lvl="1"/>
            <a:r>
              <a:rPr lang="en-US" dirty="0" smtClean="0"/>
              <a:t>Confusion.</a:t>
            </a:r>
            <a:endParaRPr lang="en-US" dirty="0"/>
          </a:p>
          <a:p>
            <a:pPr lvl="1"/>
            <a:r>
              <a:rPr lang="en-US" dirty="0" smtClean="0"/>
              <a:t>Agitation.</a:t>
            </a:r>
            <a:endParaRPr lang="en-US" dirty="0"/>
          </a:p>
          <a:p>
            <a:pPr lvl="1"/>
            <a:r>
              <a:rPr lang="en-US" dirty="0"/>
              <a:t>Chest pain or fast and pounding heartbeat.</a:t>
            </a:r>
          </a:p>
          <a:p>
            <a:pPr lvl="1"/>
            <a:r>
              <a:rPr lang="en-US" dirty="0"/>
              <a:t>Dry </a:t>
            </a:r>
            <a:r>
              <a:rPr lang="en-US" dirty="0" smtClean="0"/>
              <a:t>mouth.</a:t>
            </a:r>
            <a:endParaRPr lang="en-US" dirty="0"/>
          </a:p>
          <a:p>
            <a:pPr lvl="1"/>
            <a:r>
              <a:rPr lang="en-US" dirty="0" smtClean="0"/>
              <a:t>Nausea.</a:t>
            </a:r>
            <a:endParaRPr lang="en-US" dirty="0"/>
          </a:p>
          <a:p>
            <a:pPr lvl="1"/>
            <a:r>
              <a:rPr lang="en-US" dirty="0"/>
              <a:t>Feeling as if you can't catch your breath</a:t>
            </a:r>
            <a:r>
              <a:rPr lang="en-US" dirty="0" smtClean="0"/>
              <a:t>.</a:t>
            </a:r>
          </a:p>
          <a:p>
            <a:r>
              <a:rPr lang="en-US" dirty="0" smtClean="0"/>
              <a:t>Reaction to the symptoms causes even greater hyperventilation.</a:t>
            </a:r>
          </a:p>
        </p:txBody>
      </p:sp>
      <p:sp>
        <p:nvSpPr>
          <p:cNvPr id="3" name="Slide Number Placeholder 2"/>
          <p:cNvSpPr>
            <a:spLocks noGrp="1"/>
          </p:cNvSpPr>
          <p:nvPr>
            <p:ph type="sldNum" sz="quarter" idx="12"/>
          </p:nvPr>
        </p:nvSpPr>
        <p:spPr/>
        <p:txBody>
          <a:bodyPr/>
          <a:lstStyle/>
          <a:p>
            <a:fld id="{8C9E1820-E9B2-42D1-9078-7F6EB35AD6D1}" type="slidenum">
              <a:rPr lang="en-US" smtClean="0"/>
              <a:pPr/>
              <a:t>62</a:t>
            </a:fld>
            <a:endParaRPr lang="en-US" dirty="0"/>
          </a:p>
        </p:txBody>
      </p:sp>
    </p:spTree>
    <p:extLst>
      <p:ext uri="{BB962C8B-B14F-4D97-AF65-F5344CB8AC3E}">
        <p14:creationId xmlns:p14="http://schemas.microsoft.com/office/powerpoint/2010/main" val="4273132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5400" dirty="0" smtClean="0"/>
              <a:t>Hyperventilation: Treatment</a:t>
            </a:r>
            <a:endParaRPr lang="en-US" dirty="0"/>
          </a:p>
        </p:txBody>
      </p:sp>
      <p:sp>
        <p:nvSpPr>
          <p:cNvPr id="4" name="Content Placeholder 3"/>
          <p:cNvSpPr>
            <a:spLocks noGrp="1"/>
          </p:cNvSpPr>
          <p:nvPr>
            <p:ph sz="half" idx="1"/>
          </p:nvPr>
        </p:nvSpPr>
        <p:spPr>
          <a:xfrm>
            <a:off x="457200" y="1524000"/>
            <a:ext cx="5029200" cy="5257800"/>
          </a:xfrm>
        </p:spPr>
        <p:txBody>
          <a:bodyPr>
            <a:normAutofit fontScale="85000" lnSpcReduction="20000"/>
          </a:bodyPr>
          <a:lstStyle/>
          <a:p>
            <a:r>
              <a:rPr lang="en-US" dirty="0" smtClean="0"/>
              <a:t>Calm the person down by identifying the source of anxiety and addressing it. </a:t>
            </a:r>
          </a:p>
          <a:p>
            <a:pPr lvl="1"/>
            <a:r>
              <a:rPr lang="en-US" dirty="0" smtClean="0"/>
              <a:t>Hyperventilation is often triggered in wilderness settings by a fear of heights, equipment failures, or by a minor injury that causes anxiety.</a:t>
            </a:r>
          </a:p>
          <a:p>
            <a:r>
              <a:rPr lang="en-US" dirty="0" smtClean="0"/>
              <a:t>Have the person breath into a stuff sack or other bag, covering both the nose and mouth with the bag. This will increase the amount of carbon dioxide in the blood.</a:t>
            </a:r>
          </a:p>
          <a:p>
            <a:r>
              <a:rPr lang="en-US" dirty="0" smtClean="0"/>
              <a:t>If the person does not respond to treatment within 20 minutes, the ailment may be something other than hyperventilation. Other possibilities are asthma, heat exhaustion, and heat stroke.</a:t>
            </a:r>
          </a:p>
        </p:txBody>
      </p:sp>
      <p:sp>
        <p:nvSpPr>
          <p:cNvPr id="3" name="Slide Number Placeholder 2"/>
          <p:cNvSpPr>
            <a:spLocks noGrp="1"/>
          </p:cNvSpPr>
          <p:nvPr>
            <p:ph type="sldNum" sz="quarter" idx="12"/>
          </p:nvPr>
        </p:nvSpPr>
        <p:spPr/>
        <p:txBody>
          <a:bodyPr/>
          <a:lstStyle/>
          <a:p>
            <a:fld id="{8C9E1820-E9B2-42D1-9078-7F6EB35AD6D1}" type="slidenum">
              <a:rPr lang="en-US" smtClean="0"/>
              <a:pPr/>
              <a:t>63</a:t>
            </a:fld>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62600" y="1524000"/>
            <a:ext cx="3363328" cy="2720558"/>
          </a:xfrm>
          <a:prstGeom prst="rect">
            <a:avLst/>
          </a:prstGeom>
        </p:spPr>
      </p:pic>
    </p:spTree>
    <p:extLst>
      <p:ext uri="{BB962C8B-B14F-4D97-AF65-F5344CB8AC3E}">
        <p14:creationId xmlns:p14="http://schemas.microsoft.com/office/powerpoint/2010/main" val="32157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a:spLocks noChangeAspect="1"/>
          </p:cNvSpPr>
          <p:nvPr/>
        </p:nvSpPr>
        <p:spPr>
          <a:xfrm>
            <a:off x="4979478" y="1412776"/>
            <a:ext cx="4039561" cy="3540224"/>
          </a:xfrm>
          <a:prstGeom prst="rect">
            <a:avLst/>
          </a:prstGeom>
          <a:blipFill>
            <a:blip r:embed="rId2" cstate="print"/>
            <a:stretch>
              <a:fillRect/>
            </a:stretch>
          </a:blipFill>
        </p:spPr>
        <p:txBody>
          <a:bodyPr wrap="square" lIns="0" tIns="0" rIns="0" bIns="0" rtlCol="0"/>
          <a:lstStyle/>
          <a:p>
            <a:endParaRPr sz="1588" dirty="0"/>
          </a:p>
        </p:txBody>
      </p:sp>
      <p:sp>
        <p:nvSpPr>
          <p:cNvPr id="2" name="Title 1"/>
          <p:cNvSpPr>
            <a:spLocks noGrp="1"/>
          </p:cNvSpPr>
          <p:nvPr>
            <p:ph type="title"/>
          </p:nvPr>
        </p:nvSpPr>
        <p:spPr>
          <a:xfrm>
            <a:off x="457200" y="269776"/>
            <a:ext cx="8305800" cy="1143000"/>
          </a:xfrm>
        </p:spPr>
        <p:txBody>
          <a:bodyPr/>
          <a:lstStyle/>
          <a:p>
            <a:r>
              <a:rPr lang="en-US" dirty="0" smtClean="0"/>
              <a:t>Stroke</a:t>
            </a:r>
            <a:endParaRPr lang="en-US" dirty="0"/>
          </a:p>
        </p:txBody>
      </p:sp>
      <p:sp>
        <p:nvSpPr>
          <p:cNvPr id="13" name="Content Placeholder 12"/>
          <p:cNvSpPr>
            <a:spLocks noGrp="1"/>
          </p:cNvSpPr>
          <p:nvPr>
            <p:ph idx="4294967295"/>
          </p:nvPr>
        </p:nvSpPr>
        <p:spPr>
          <a:xfrm>
            <a:off x="304800" y="1412776"/>
            <a:ext cx="4500563" cy="4967287"/>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Stroke is a brain injury – blood supply to part of the brain is interrupted.</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Headache, dizzy, unusual behavior, passes out, forgets things, slurred speech, weak on one side.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Monitor victim and be        prepared to give CPR.</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Have victim lie down with  head and shoulders slightly raised.</a:t>
            </a:r>
            <a:endParaRPr lang="en-US" sz="2400" dirty="0">
              <a:solidFill>
                <a:schemeClr val="tx1"/>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8C9E1820-E9B2-42D1-9078-7F6EB35AD6D1}" type="slidenum">
              <a:rPr lang="en-US" smtClean="0"/>
              <a:pPr/>
              <a:t>64</a:t>
            </a:fld>
            <a:endParaRPr lang="en-US" dirty="0"/>
          </a:p>
        </p:txBody>
      </p:sp>
    </p:spTree>
    <p:extLst>
      <p:ext uri="{BB962C8B-B14F-4D97-AF65-F5344CB8AC3E}">
        <p14:creationId xmlns:p14="http://schemas.microsoft.com/office/powerpoint/2010/main" val="3040873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654"/>
            <a:ext cx="8229600" cy="1143000"/>
          </a:xfrm>
        </p:spPr>
        <p:txBody>
          <a:bodyPr>
            <a:normAutofit/>
          </a:bodyPr>
          <a:lstStyle/>
          <a:p>
            <a:r>
              <a:rPr lang="en-US" dirty="0" smtClean="0"/>
              <a:t>Severe Bleeding First Aid</a:t>
            </a:r>
          </a:p>
        </p:txBody>
      </p:sp>
      <p:sp>
        <p:nvSpPr>
          <p:cNvPr id="3" name="Content Placeholder 2"/>
          <p:cNvSpPr>
            <a:spLocks noGrp="1"/>
          </p:cNvSpPr>
          <p:nvPr>
            <p:ph idx="1"/>
          </p:nvPr>
        </p:nvSpPr>
        <p:spPr>
          <a:xfrm>
            <a:off x="457200" y="1600199"/>
            <a:ext cx="4419600" cy="5121275"/>
          </a:xfrm>
        </p:spPr>
        <p:txBody>
          <a:bodyPr>
            <a:normAutofit fontScale="85000" lnSpcReduction="20000"/>
          </a:bodyPr>
          <a:lstStyle/>
          <a:p>
            <a:r>
              <a:rPr lang="en-US" dirty="0" smtClean="0"/>
              <a:t>If possible, before you try to stop severe bleeding, put on synthetic gloves. </a:t>
            </a:r>
          </a:p>
          <a:p>
            <a:pPr lvl="1"/>
            <a:r>
              <a:rPr lang="en-US" dirty="0" smtClean="0"/>
              <a:t>Have the injured person lie down. </a:t>
            </a:r>
          </a:p>
          <a:p>
            <a:pPr lvl="1"/>
            <a:r>
              <a:rPr lang="en-US" dirty="0" smtClean="0"/>
              <a:t>Position the person's head slightly lower than the trunk or elevate the legs. </a:t>
            </a:r>
          </a:p>
          <a:p>
            <a:pPr lvl="1"/>
            <a:r>
              <a:rPr lang="en-US" dirty="0" smtClean="0"/>
              <a:t>This position reduces the risk of fainting by increasing blood flow to the brain. </a:t>
            </a:r>
          </a:p>
          <a:p>
            <a:r>
              <a:rPr lang="en-US" dirty="0" smtClean="0"/>
              <a:t>If possible, elevate the site of bleeding.</a:t>
            </a:r>
          </a:p>
          <a:p>
            <a:r>
              <a:rPr lang="en-US" dirty="0" smtClean="0"/>
              <a:t>Don't probe the wound or attempt to clean it at this point. Your principal concern is to stop the bleeding.</a:t>
            </a:r>
          </a:p>
        </p:txBody>
      </p:sp>
      <p:sp>
        <p:nvSpPr>
          <p:cNvPr id="4" name="Slide Number Placeholder 3"/>
          <p:cNvSpPr>
            <a:spLocks noGrp="1"/>
          </p:cNvSpPr>
          <p:nvPr>
            <p:ph type="sldNum" sz="quarter" idx="12"/>
          </p:nvPr>
        </p:nvSpPr>
        <p:spPr/>
        <p:txBody>
          <a:bodyPr/>
          <a:lstStyle/>
          <a:p>
            <a:fld id="{8C9E1820-E9B2-42D1-9078-7F6EB35AD6D1}" type="slidenum">
              <a:rPr lang="en-US" smtClean="0"/>
              <a:pPr/>
              <a:t>65</a:t>
            </a:fld>
            <a:endParaRPr lang="en-US" dirty="0"/>
          </a:p>
        </p:txBody>
      </p:sp>
      <p:sp>
        <p:nvSpPr>
          <p:cNvPr id="5" name="object 5"/>
          <p:cNvSpPr/>
          <p:nvPr/>
        </p:nvSpPr>
        <p:spPr>
          <a:xfrm>
            <a:off x="5029200" y="1676400"/>
            <a:ext cx="3888432" cy="2592288"/>
          </a:xfrm>
          <a:prstGeom prst="rect">
            <a:avLst/>
          </a:prstGeom>
          <a:blipFill>
            <a:blip r:embed="rId2" cstate="print"/>
            <a:stretch>
              <a:fillRect/>
            </a:stretch>
          </a:blipFill>
        </p:spPr>
        <p:txBody>
          <a:bodyPr wrap="square" lIns="0" tIns="0" rIns="0" bIns="0" rtlCol="0"/>
          <a:lstStyle/>
          <a:p>
            <a:endParaRPr sz="1588"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Bleeding First Aid</a:t>
            </a:r>
          </a:p>
        </p:txBody>
      </p:sp>
      <p:sp>
        <p:nvSpPr>
          <p:cNvPr id="3" name="Content Placeholder 2"/>
          <p:cNvSpPr>
            <a:spLocks noGrp="1"/>
          </p:cNvSpPr>
          <p:nvPr>
            <p:ph idx="1"/>
          </p:nvPr>
        </p:nvSpPr>
        <p:spPr/>
        <p:txBody>
          <a:bodyPr>
            <a:normAutofit fontScale="92500" lnSpcReduction="20000"/>
          </a:bodyPr>
          <a:lstStyle/>
          <a:p>
            <a:r>
              <a:rPr lang="en-US" b="1" dirty="0"/>
              <a:t>Apply pressure directly on the wound.</a:t>
            </a:r>
            <a:r>
              <a:rPr lang="en-US" dirty="0"/>
              <a:t> Use a sterile bandage, clean cloth or even a piece of clothing. </a:t>
            </a:r>
            <a:endParaRPr lang="en-US" dirty="0" smtClean="0"/>
          </a:p>
          <a:p>
            <a:pPr lvl="1"/>
            <a:r>
              <a:rPr lang="en-US" dirty="0" smtClean="0"/>
              <a:t>If </a:t>
            </a:r>
            <a:r>
              <a:rPr lang="en-US" dirty="0"/>
              <a:t>nothing else is available, use your hand.</a:t>
            </a:r>
          </a:p>
          <a:p>
            <a:r>
              <a:rPr lang="en-US" b="1" dirty="0"/>
              <a:t>Maintain pressure until the bleeding stops.</a:t>
            </a:r>
            <a:r>
              <a:rPr lang="en-US" dirty="0"/>
              <a:t> Hold continuous pressure for at least 20 minutes without looking to see if the bleeding has stopped. </a:t>
            </a:r>
            <a:endParaRPr lang="en-US" dirty="0" smtClean="0"/>
          </a:p>
          <a:p>
            <a:pPr lvl="1"/>
            <a:r>
              <a:rPr lang="en-US" dirty="0" smtClean="0"/>
              <a:t>You </a:t>
            </a:r>
            <a:r>
              <a:rPr lang="en-US" dirty="0"/>
              <a:t>can maintain pressure by binding the wound tightly with a bandage (or even a piece of clean clothing) and adhesive tape.</a:t>
            </a:r>
          </a:p>
          <a:p>
            <a:r>
              <a:rPr lang="en-US" b="1" dirty="0"/>
              <a:t>Don't remove the gauze or bandage.</a:t>
            </a:r>
            <a:r>
              <a:rPr lang="en-US" dirty="0"/>
              <a:t> If the bleeding continues and seeps through the gauze or other material you are holding on the wound</a:t>
            </a:r>
            <a:r>
              <a:rPr lang="en-US" dirty="0" smtClean="0"/>
              <a:t>, </a:t>
            </a:r>
            <a:r>
              <a:rPr lang="en-US" dirty="0"/>
              <a:t>add more absorbent material on top of it.</a:t>
            </a:r>
          </a:p>
          <a:p>
            <a:endParaRPr lang="en-US"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66</a:t>
            </a:fld>
            <a:endParaRPr lang="en-US" dirty="0"/>
          </a:p>
        </p:txBody>
      </p:sp>
    </p:spTree>
    <p:extLst>
      <p:ext uri="{BB962C8B-B14F-4D97-AF65-F5344CB8AC3E}">
        <p14:creationId xmlns:p14="http://schemas.microsoft.com/office/powerpoint/2010/main" val="1225137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4863" y="6117067"/>
            <a:ext cx="136151" cy="128240"/>
          </a:xfrm>
          <a:prstGeom prst="rect">
            <a:avLst/>
          </a:prstGeom>
        </p:spPr>
        <p:txBody>
          <a:bodyPr vert="horz" wrap="square" lIns="0" tIns="0" rIns="0" bIns="0" rtlCol="0">
            <a:spAutoFit/>
          </a:bodyPr>
          <a:lstStyle/>
          <a:p>
            <a:pPr>
              <a:lnSpc>
                <a:spcPts val="1006"/>
              </a:lnSpc>
            </a:pPr>
            <a:r>
              <a:rPr sz="1059" spc="-26" dirty="0">
                <a:solidFill>
                  <a:srgbClr val="898989"/>
                </a:solidFill>
                <a:latin typeface="Trebuchet MS"/>
                <a:cs typeface="Trebuchet MS"/>
              </a:rPr>
              <a:t>56</a:t>
            </a:r>
            <a:endParaRPr sz="1059" dirty="0">
              <a:latin typeface="Trebuchet MS"/>
              <a:cs typeface="Trebuchet MS"/>
            </a:endParaRPr>
          </a:p>
        </p:txBody>
      </p:sp>
      <p:sp>
        <p:nvSpPr>
          <p:cNvPr id="3" name="object 3"/>
          <p:cNvSpPr/>
          <p:nvPr/>
        </p:nvSpPr>
        <p:spPr>
          <a:xfrm>
            <a:off x="537883" y="403412"/>
            <a:ext cx="8068235" cy="6051176"/>
          </a:xfrm>
          <a:prstGeom prst="rect">
            <a:avLst/>
          </a:prstGeom>
          <a:blipFill>
            <a:blip r:embed="rId2" cstate="print"/>
            <a:stretch>
              <a:fillRect/>
            </a:stretch>
          </a:blipFill>
        </p:spPr>
        <p:txBody>
          <a:bodyPr wrap="square" lIns="0" tIns="0" rIns="0" bIns="0" rtlCol="0"/>
          <a:lstStyle/>
          <a:p>
            <a:endParaRPr sz="1588" dirty="0"/>
          </a:p>
        </p:txBody>
      </p:sp>
      <p:sp>
        <p:nvSpPr>
          <p:cNvPr id="4" name="object 4"/>
          <p:cNvSpPr txBox="1">
            <a:spLocks noGrp="1"/>
          </p:cNvSpPr>
          <p:nvPr>
            <p:ph type="title" idx="4294967295"/>
          </p:nvPr>
        </p:nvSpPr>
        <p:spPr>
          <a:xfrm>
            <a:off x="1043608" y="548680"/>
            <a:ext cx="4680520" cy="652893"/>
          </a:xfrm>
          <a:prstGeom prst="rect">
            <a:avLst/>
          </a:prstGeom>
          <a:noFill/>
        </p:spPr>
        <p:txBody>
          <a:bodyPr vert="horz" wrap="square" lIns="0" tIns="36979" rIns="0" bIns="0" rtlCol="0">
            <a:spAutoFit/>
          </a:bodyPr>
          <a:lstStyle/>
          <a:p>
            <a:pPr marL="240379">
              <a:spcBef>
                <a:spcPts val="291"/>
              </a:spcBef>
            </a:pPr>
            <a:r>
              <a:rPr spc="-9" dirty="0">
                <a:solidFill>
                  <a:schemeClr val="bg1"/>
                </a:solidFill>
                <a:latin typeface="Tahoma"/>
                <a:cs typeface="Tahoma"/>
              </a:rPr>
              <a:t>Direct Pressure</a:t>
            </a:r>
          </a:p>
        </p:txBody>
      </p:sp>
      <p:sp>
        <p:nvSpPr>
          <p:cNvPr id="5" name="object 5"/>
          <p:cNvSpPr>
            <a:spLocks noChangeAspect="1"/>
          </p:cNvSpPr>
          <p:nvPr/>
        </p:nvSpPr>
        <p:spPr>
          <a:xfrm>
            <a:off x="869276" y="3933055"/>
            <a:ext cx="2311537" cy="2184011"/>
          </a:xfrm>
          <a:custGeom>
            <a:avLst/>
            <a:gdLst/>
            <a:ahLst/>
            <a:cxnLst/>
            <a:rect l="l" t="t" r="r" b="b"/>
            <a:pathLst>
              <a:path w="3276600" h="2895600">
                <a:moveTo>
                  <a:pt x="3276600" y="1447799"/>
                </a:moveTo>
                <a:lnTo>
                  <a:pt x="3275820" y="1402718"/>
                </a:lnTo>
                <a:lnTo>
                  <a:pt x="3273498" y="1357980"/>
                </a:lnTo>
                <a:lnTo>
                  <a:pt x="3269655" y="1313603"/>
                </a:lnTo>
                <a:lnTo>
                  <a:pt x="3264314" y="1269609"/>
                </a:lnTo>
                <a:lnTo>
                  <a:pt x="3257498" y="1226018"/>
                </a:lnTo>
                <a:lnTo>
                  <a:pt x="3249229" y="1182849"/>
                </a:lnTo>
                <a:lnTo>
                  <a:pt x="3239530" y="1140123"/>
                </a:lnTo>
                <a:lnTo>
                  <a:pt x="3228423" y="1097859"/>
                </a:lnTo>
                <a:lnTo>
                  <a:pt x="3215932" y="1056078"/>
                </a:lnTo>
                <a:lnTo>
                  <a:pt x="3202078" y="1014800"/>
                </a:lnTo>
                <a:lnTo>
                  <a:pt x="3186884" y="974044"/>
                </a:lnTo>
                <a:lnTo>
                  <a:pt x="3170373" y="933832"/>
                </a:lnTo>
                <a:lnTo>
                  <a:pt x="3152568" y="894182"/>
                </a:lnTo>
                <a:lnTo>
                  <a:pt x="3133490" y="855115"/>
                </a:lnTo>
                <a:lnTo>
                  <a:pt x="3113164" y="816652"/>
                </a:lnTo>
                <a:lnTo>
                  <a:pt x="3091610" y="778811"/>
                </a:lnTo>
                <a:lnTo>
                  <a:pt x="3068853" y="741614"/>
                </a:lnTo>
                <a:lnTo>
                  <a:pt x="3044913" y="705079"/>
                </a:lnTo>
                <a:lnTo>
                  <a:pt x="3019815" y="669228"/>
                </a:lnTo>
                <a:lnTo>
                  <a:pt x="2993581" y="634081"/>
                </a:lnTo>
                <a:lnTo>
                  <a:pt x="2966233" y="599656"/>
                </a:lnTo>
                <a:lnTo>
                  <a:pt x="2937794" y="565975"/>
                </a:lnTo>
                <a:lnTo>
                  <a:pt x="2908286" y="533058"/>
                </a:lnTo>
                <a:lnTo>
                  <a:pt x="2877732" y="500924"/>
                </a:lnTo>
                <a:lnTo>
                  <a:pt x="2846155" y="469593"/>
                </a:lnTo>
                <a:lnTo>
                  <a:pt x="2813578" y="439086"/>
                </a:lnTo>
                <a:lnTo>
                  <a:pt x="2780022" y="409423"/>
                </a:lnTo>
                <a:lnTo>
                  <a:pt x="2745510" y="380623"/>
                </a:lnTo>
                <a:lnTo>
                  <a:pt x="2710066" y="352708"/>
                </a:lnTo>
                <a:lnTo>
                  <a:pt x="2673712" y="325696"/>
                </a:lnTo>
                <a:lnTo>
                  <a:pt x="2636469" y="299608"/>
                </a:lnTo>
                <a:lnTo>
                  <a:pt x="2598362" y="274463"/>
                </a:lnTo>
                <a:lnTo>
                  <a:pt x="2559412" y="250283"/>
                </a:lnTo>
                <a:lnTo>
                  <a:pt x="2519643" y="227087"/>
                </a:lnTo>
                <a:lnTo>
                  <a:pt x="2479076" y="204895"/>
                </a:lnTo>
                <a:lnTo>
                  <a:pt x="2437734" y="183727"/>
                </a:lnTo>
                <a:lnTo>
                  <a:pt x="2395640" y="163604"/>
                </a:lnTo>
                <a:lnTo>
                  <a:pt x="2352817" y="144544"/>
                </a:lnTo>
                <a:lnTo>
                  <a:pt x="2309287" y="126569"/>
                </a:lnTo>
                <a:lnTo>
                  <a:pt x="2265072" y="109698"/>
                </a:lnTo>
                <a:lnTo>
                  <a:pt x="2220196" y="93952"/>
                </a:lnTo>
                <a:lnTo>
                  <a:pt x="2174681" y="79350"/>
                </a:lnTo>
                <a:lnTo>
                  <a:pt x="2128549" y="65913"/>
                </a:lnTo>
                <a:lnTo>
                  <a:pt x="2081824" y="53660"/>
                </a:lnTo>
                <a:lnTo>
                  <a:pt x="2034527" y="42612"/>
                </a:lnTo>
                <a:lnTo>
                  <a:pt x="1986682" y="32788"/>
                </a:lnTo>
                <a:lnTo>
                  <a:pt x="1938310" y="24210"/>
                </a:lnTo>
                <a:lnTo>
                  <a:pt x="1889435" y="16896"/>
                </a:lnTo>
                <a:lnTo>
                  <a:pt x="1840079" y="10866"/>
                </a:lnTo>
                <a:lnTo>
                  <a:pt x="1790265" y="6142"/>
                </a:lnTo>
                <a:lnTo>
                  <a:pt x="1740015" y="2743"/>
                </a:lnTo>
                <a:lnTo>
                  <a:pt x="1689353" y="689"/>
                </a:lnTo>
                <a:lnTo>
                  <a:pt x="1638300" y="0"/>
                </a:lnTo>
                <a:lnTo>
                  <a:pt x="1587288" y="689"/>
                </a:lnTo>
                <a:lnTo>
                  <a:pt x="1536663" y="2743"/>
                </a:lnTo>
                <a:lnTo>
                  <a:pt x="1486449" y="6142"/>
                </a:lnTo>
                <a:lnTo>
                  <a:pt x="1436667" y="10866"/>
                </a:lnTo>
                <a:lnTo>
                  <a:pt x="1387341" y="16896"/>
                </a:lnTo>
                <a:lnTo>
                  <a:pt x="1338492" y="24210"/>
                </a:lnTo>
                <a:lnTo>
                  <a:pt x="1290145" y="32788"/>
                </a:lnTo>
                <a:lnTo>
                  <a:pt x="1242321" y="42612"/>
                </a:lnTo>
                <a:lnTo>
                  <a:pt x="1195043" y="53660"/>
                </a:lnTo>
                <a:lnTo>
                  <a:pt x="1148334" y="65913"/>
                </a:lnTo>
                <a:lnTo>
                  <a:pt x="1102216" y="79350"/>
                </a:lnTo>
                <a:lnTo>
                  <a:pt x="1056713" y="93952"/>
                </a:lnTo>
                <a:lnTo>
                  <a:pt x="1011846" y="109698"/>
                </a:lnTo>
                <a:lnTo>
                  <a:pt x="967639" y="126569"/>
                </a:lnTo>
                <a:lnTo>
                  <a:pt x="924115" y="144544"/>
                </a:lnTo>
                <a:lnTo>
                  <a:pt x="881295" y="163604"/>
                </a:lnTo>
                <a:lnTo>
                  <a:pt x="839203" y="183727"/>
                </a:lnTo>
                <a:lnTo>
                  <a:pt x="797862" y="204895"/>
                </a:lnTo>
                <a:lnTo>
                  <a:pt x="757294" y="227087"/>
                </a:lnTo>
                <a:lnTo>
                  <a:pt x="717521" y="250283"/>
                </a:lnTo>
                <a:lnTo>
                  <a:pt x="678567" y="274463"/>
                </a:lnTo>
                <a:lnTo>
                  <a:pt x="640454" y="299608"/>
                </a:lnTo>
                <a:lnTo>
                  <a:pt x="603205" y="325696"/>
                </a:lnTo>
                <a:lnTo>
                  <a:pt x="566843" y="352708"/>
                </a:lnTo>
                <a:lnTo>
                  <a:pt x="531390" y="380623"/>
                </a:lnTo>
                <a:lnTo>
                  <a:pt x="496868" y="409423"/>
                </a:lnTo>
                <a:lnTo>
                  <a:pt x="463302" y="439086"/>
                </a:lnTo>
                <a:lnTo>
                  <a:pt x="430712" y="469593"/>
                </a:lnTo>
                <a:lnTo>
                  <a:pt x="399123" y="500924"/>
                </a:lnTo>
                <a:lnTo>
                  <a:pt x="368557" y="533058"/>
                </a:lnTo>
                <a:lnTo>
                  <a:pt x="339036" y="565975"/>
                </a:lnTo>
                <a:lnTo>
                  <a:pt x="310583" y="599656"/>
                </a:lnTo>
                <a:lnTo>
                  <a:pt x="283221" y="634081"/>
                </a:lnTo>
                <a:lnTo>
                  <a:pt x="256972" y="669228"/>
                </a:lnTo>
                <a:lnTo>
                  <a:pt x="231860" y="705079"/>
                </a:lnTo>
                <a:lnTo>
                  <a:pt x="207906" y="741614"/>
                </a:lnTo>
                <a:lnTo>
                  <a:pt x="185134" y="778811"/>
                </a:lnTo>
                <a:lnTo>
                  <a:pt x="163567" y="816652"/>
                </a:lnTo>
                <a:lnTo>
                  <a:pt x="143226" y="855115"/>
                </a:lnTo>
                <a:lnTo>
                  <a:pt x="124135" y="894182"/>
                </a:lnTo>
                <a:lnTo>
                  <a:pt x="106316" y="933832"/>
                </a:lnTo>
                <a:lnTo>
                  <a:pt x="89793" y="974044"/>
                </a:lnTo>
                <a:lnTo>
                  <a:pt x="74587" y="1014800"/>
                </a:lnTo>
                <a:lnTo>
                  <a:pt x="60722" y="1056078"/>
                </a:lnTo>
                <a:lnTo>
                  <a:pt x="48220" y="1097859"/>
                </a:lnTo>
                <a:lnTo>
                  <a:pt x="37104" y="1140123"/>
                </a:lnTo>
                <a:lnTo>
                  <a:pt x="27396" y="1182849"/>
                </a:lnTo>
                <a:lnTo>
                  <a:pt x="19119" y="1226018"/>
                </a:lnTo>
                <a:lnTo>
                  <a:pt x="12297" y="1269609"/>
                </a:lnTo>
                <a:lnTo>
                  <a:pt x="6951" y="1313603"/>
                </a:lnTo>
                <a:lnTo>
                  <a:pt x="3104" y="1357980"/>
                </a:lnTo>
                <a:lnTo>
                  <a:pt x="779" y="1402718"/>
                </a:lnTo>
                <a:lnTo>
                  <a:pt x="0" y="1447800"/>
                </a:lnTo>
                <a:lnTo>
                  <a:pt x="779" y="1492922"/>
                </a:lnTo>
                <a:lnTo>
                  <a:pt x="3104" y="1537699"/>
                </a:lnTo>
                <a:lnTo>
                  <a:pt x="6951" y="1582111"/>
                </a:lnTo>
                <a:lnTo>
                  <a:pt x="12297" y="1626137"/>
                </a:lnTo>
                <a:lnTo>
                  <a:pt x="19119" y="1669758"/>
                </a:lnTo>
                <a:lnTo>
                  <a:pt x="27396" y="1712954"/>
                </a:lnTo>
                <a:lnTo>
                  <a:pt x="37104" y="1755704"/>
                </a:lnTo>
                <a:lnTo>
                  <a:pt x="48220" y="1797989"/>
                </a:lnTo>
                <a:lnTo>
                  <a:pt x="60722" y="1839789"/>
                </a:lnTo>
                <a:lnTo>
                  <a:pt x="74587" y="1881083"/>
                </a:lnTo>
                <a:lnTo>
                  <a:pt x="89793" y="1921853"/>
                </a:lnTo>
                <a:lnTo>
                  <a:pt x="106316" y="1962077"/>
                </a:lnTo>
                <a:lnTo>
                  <a:pt x="124135" y="2001736"/>
                </a:lnTo>
                <a:lnTo>
                  <a:pt x="143226" y="2040811"/>
                </a:lnTo>
                <a:lnTo>
                  <a:pt x="163567" y="2079280"/>
                </a:lnTo>
                <a:lnTo>
                  <a:pt x="185134" y="2117124"/>
                </a:lnTo>
                <a:lnTo>
                  <a:pt x="207906" y="2154324"/>
                </a:lnTo>
                <a:lnTo>
                  <a:pt x="231860" y="2190858"/>
                </a:lnTo>
                <a:lnTo>
                  <a:pt x="256972" y="2226708"/>
                </a:lnTo>
                <a:lnTo>
                  <a:pt x="283221" y="2261853"/>
                </a:lnTo>
                <a:lnTo>
                  <a:pt x="310583" y="2296273"/>
                </a:lnTo>
                <a:lnTo>
                  <a:pt x="339036" y="2329948"/>
                </a:lnTo>
                <a:lnTo>
                  <a:pt x="368557" y="2362859"/>
                </a:lnTo>
                <a:lnTo>
                  <a:pt x="399123" y="2394985"/>
                </a:lnTo>
                <a:lnTo>
                  <a:pt x="430712" y="2426307"/>
                </a:lnTo>
                <a:lnTo>
                  <a:pt x="463302" y="2456804"/>
                </a:lnTo>
                <a:lnTo>
                  <a:pt x="496868" y="2486456"/>
                </a:lnTo>
                <a:lnTo>
                  <a:pt x="531390" y="2515244"/>
                </a:lnTo>
                <a:lnTo>
                  <a:pt x="566843" y="2543148"/>
                </a:lnTo>
                <a:lnTo>
                  <a:pt x="603205" y="2570147"/>
                </a:lnTo>
                <a:lnTo>
                  <a:pt x="640454" y="2596222"/>
                </a:lnTo>
                <a:lnTo>
                  <a:pt x="678567" y="2621352"/>
                </a:lnTo>
                <a:lnTo>
                  <a:pt x="717521" y="2645518"/>
                </a:lnTo>
                <a:lnTo>
                  <a:pt x="757294" y="2668700"/>
                </a:lnTo>
                <a:lnTo>
                  <a:pt x="797862" y="2690878"/>
                </a:lnTo>
                <a:lnTo>
                  <a:pt x="839203" y="2712031"/>
                </a:lnTo>
                <a:lnTo>
                  <a:pt x="881295" y="2732141"/>
                </a:lnTo>
                <a:lnTo>
                  <a:pt x="924115" y="2751186"/>
                </a:lnTo>
                <a:lnTo>
                  <a:pt x="967639" y="2769147"/>
                </a:lnTo>
                <a:lnTo>
                  <a:pt x="1011846" y="2786005"/>
                </a:lnTo>
                <a:lnTo>
                  <a:pt x="1056713" y="2801738"/>
                </a:lnTo>
                <a:lnTo>
                  <a:pt x="1102216" y="2816327"/>
                </a:lnTo>
                <a:lnTo>
                  <a:pt x="1148334" y="2829752"/>
                </a:lnTo>
                <a:lnTo>
                  <a:pt x="1195043" y="2841994"/>
                </a:lnTo>
                <a:lnTo>
                  <a:pt x="1242321" y="2853031"/>
                </a:lnTo>
                <a:lnTo>
                  <a:pt x="1290145" y="2862845"/>
                </a:lnTo>
                <a:lnTo>
                  <a:pt x="1338492" y="2871415"/>
                </a:lnTo>
                <a:lnTo>
                  <a:pt x="1387341" y="2878722"/>
                </a:lnTo>
                <a:lnTo>
                  <a:pt x="1436667" y="2884745"/>
                </a:lnTo>
                <a:lnTo>
                  <a:pt x="1486449" y="2889464"/>
                </a:lnTo>
                <a:lnTo>
                  <a:pt x="1536663" y="2892859"/>
                </a:lnTo>
                <a:lnTo>
                  <a:pt x="1587288" y="2894911"/>
                </a:lnTo>
                <a:lnTo>
                  <a:pt x="1638300" y="2895600"/>
                </a:lnTo>
                <a:lnTo>
                  <a:pt x="1689353" y="2894911"/>
                </a:lnTo>
                <a:lnTo>
                  <a:pt x="1740015" y="2892859"/>
                </a:lnTo>
                <a:lnTo>
                  <a:pt x="1790265" y="2889464"/>
                </a:lnTo>
                <a:lnTo>
                  <a:pt x="1840079" y="2884745"/>
                </a:lnTo>
                <a:lnTo>
                  <a:pt x="1889435" y="2878722"/>
                </a:lnTo>
                <a:lnTo>
                  <a:pt x="1938310" y="2871415"/>
                </a:lnTo>
                <a:lnTo>
                  <a:pt x="1986682" y="2862845"/>
                </a:lnTo>
                <a:lnTo>
                  <a:pt x="2034527" y="2853031"/>
                </a:lnTo>
                <a:lnTo>
                  <a:pt x="2081824" y="2841994"/>
                </a:lnTo>
                <a:lnTo>
                  <a:pt x="2128549" y="2829752"/>
                </a:lnTo>
                <a:lnTo>
                  <a:pt x="2174681" y="2816327"/>
                </a:lnTo>
                <a:lnTo>
                  <a:pt x="2220196" y="2801738"/>
                </a:lnTo>
                <a:lnTo>
                  <a:pt x="2265072" y="2786005"/>
                </a:lnTo>
                <a:lnTo>
                  <a:pt x="2309287" y="2769147"/>
                </a:lnTo>
                <a:lnTo>
                  <a:pt x="2352817" y="2751186"/>
                </a:lnTo>
                <a:lnTo>
                  <a:pt x="2395640" y="2732141"/>
                </a:lnTo>
                <a:lnTo>
                  <a:pt x="2437734" y="2712031"/>
                </a:lnTo>
                <a:lnTo>
                  <a:pt x="2479076" y="2690878"/>
                </a:lnTo>
                <a:lnTo>
                  <a:pt x="2519643" y="2668700"/>
                </a:lnTo>
                <a:lnTo>
                  <a:pt x="2559412" y="2645518"/>
                </a:lnTo>
                <a:lnTo>
                  <a:pt x="2598362" y="2621352"/>
                </a:lnTo>
                <a:lnTo>
                  <a:pt x="2636469" y="2596222"/>
                </a:lnTo>
                <a:lnTo>
                  <a:pt x="2673712" y="2570147"/>
                </a:lnTo>
                <a:lnTo>
                  <a:pt x="2710066" y="2543148"/>
                </a:lnTo>
                <a:lnTo>
                  <a:pt x="2745510" y="2515244"/>
                </a:lnTo>
                <a:lnTo>
                  <a:pt x="2780022" y="2486456"/>
                </a:lnTo>
                <a:lnTo>
                  <a:pt x="2813578" y="2456804"/>
                </a:lnTo>
                <a:lnTo>
                  <a:pt x="2846155" y="2426307"/>
                </a:lnTo>
                <a:lnTo>
                  <a:pt x="2877732" y="2394985"/>
                </a:lnTo>
                <a:lnTo>
                  <a:pt x="2908286" y="2362859"/>
                </a:lnTo>
                <a:lnTo>
                  <a:pt x="2937794" y="2329948"/>
                </a:lnTo>
                <a:lnTo>
                  <a:pt x="2966233" y="2296273"/>
                </a:lnTo>
                <a:lnTo>
                  <a:pt x="2993581" y="2261853"/>
                </a:lnTo>
                <a:lnTo>
                  <a:pt x="3019815" y="2226708"/>
                </a:lnTo>
                <a:lnTo>
                  <a:pt x="3044913" y="2190858"/>
                </a:lnTo>
                <a:lnTo>
                  <a:pt x="3068853" y="2154324"/>
                </a:lnTo>
                <a:lnTo>
                  <a:pt x="3091610" y="2117124"/>
                </a:lnTo>
                <a:lnTo>
                  <a:pt x="3113164" y="2079280"/>
                </a:lnTo>
                <a:lnTo>
                  <a:pt x="3133490" y="2040811"/>
                </a:lnTo>
                <a:lnTo>
                  <a:pt x="3152568" y="2001736"/>
                </a:lnTo>
                <a:lnTo>
                  <a:pt x="3170373" y="1962077"/>
                </a:lnTo>
                <a:lnTo>
                  <a:pt x="3186884" y="1921853"/>
                </a:lnTo>
                <a:lnTo>
                  <a:pt x="3202078" y="1881083"/>
                </a:lnTo>
                <a:lnTo>
                  <a:pt x="3215932" y="1839789"/>
                </a:lnTo>
                <a:lnTo>
                  <a:pt x="3228423" y="1797989"/>
                </a:lnTo>
                <a:lnTo>
                  <a:pt x="3239530" y="1755704"/>
                </a:lnTo>
                <a:lnTo>
                  <a:pt x="3249229" y="1712954"/>
                </a:lnTo>
                <a:lnTo>
                  <a:pt x="3257498" y="1669758"/>
                </a:lnTo>
                <a:lnTo>
                  <a:pt x="3264314" y="1626137"/>
                </a:lnTo>
                <a:lnTo>
                  <a:pt x="3269655" y="1582111"/>
                </a:lnTo>
                <a:lnTo>
                  <a:pt x="3273498" y="1537699"/>
                </a:lnTo>
                <a:lnTo>
                  <a:pt x="3275820" y="1492922"/>
                </a:lnTo>
                <a:lnTo>
                  <a:pt x="3276600" y="1447799"/>
                </a:lnTo>
                <a:close/>
              </a:path>
            </a:pathLst>
          </a:custGeom>
          <a:solidFill>
            <a:srgbClr val="7030A0"/>
          </a:solidFill>
        </p:spPr>
        <p:txBody>
          <a:bodyPr wrap="square" lIns="0" tIns="0" rIns="0" bIns="0" rtlCol="0"/>
          <a:lstStyle/>
          <a:p>
            <a:endParaRPr sz="1588" dirty="0"/>
          </a:p>
        </p:txBody>
      </p:sp>
      <p:sp>
        <p:nvSpPr>
          <p:cNvPr id="7" name="TextBox 6"/>
          <p:cNvSpPr txBox="1"/>
          <p:nvPr/>
        </p:nvSpPr>
        <p:spPr>
          <a:xfrm>
            <a:off x="876557" y="4485334"/>
            <a:ext cx="2304256" cy="1200329"/>
          </a:xfrm>
          <a:prstGeom prst="rect">
            <a:avLst/>
          </a:prstGeom>
          <a:no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Apply pressure directly to the         wound.</a:t>
            </a:r>
            <a:endParaRPr lang="en-US" sz="2400" dirty="0">
              <a:solidFill>
                <a:schemeClr val="bg1"/>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8C9E1820-E9B2-42D1-9078-7F6EB35AD6D1}" type="slidenum">
              <a:rPr lang="en-US" smtClean="0"/>
              <a:pPr/>
              <a:t>67</a:t>
            </a:fld>
            <a:endParaRPr lang="en-US" dirty="0"/>
          </a:p>
        </p:txBody>
      </p:sp>
    </p:spTree>
    <p:extLst>
      <p:ext uri="{BB962C8B-B14F-4D97-AF65-F5344CB8AC3E}">
        <p14:creationId xmlns:p14="http://schemas.microsoft.com/office/powerpoint/2010/main" val="25976087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Bleeding First Aid</a:t>
            </a:r>
          </a:p>
        </p:txBody>
      </p:sp>
      <p:sp>
        <p:nvSpPr>
          <p:cNvPr id="3" name="Content Placeholder 2"/>
          <p:cNvSpPr>
            <a:spLocks noGrp="1"/>
          </p:cNvSpPr>
          <p:nvPr>
            <p:ph sz="half" idx="1"/>
          </p:nvPr>
        </p:nvSpPr>
        <p:spPr>
          <a:xfrm>
            <a:off x="304800" y="1920085"/>
            <a:ext cx="4495800" cy="4801390"/>
          </a:xfrm>
        </p:spPr>
        <p:txBody>
          <a:bodyPr>
            <a:normAutofit fontScale="70000" lnSpcReduction="20000"/>
          </a:bodyPr>
          <a:lstStyle/>
          <a:p>
            <a:r>
              <a:rPr lang="en-US" dirty="0" smtClean="0"/>
              <a:t>If </a:t>
            </a:r>
            <a:r>
              <a:rPr lang="en-US" dirty="0"/>
              <a:t>the bleeding doesn't stop with direct pressure, apply pressure to the artery delivering blood to the area of the wound. </a:t>
            </a:r>
            <a:endParaRPr lang="en-US" dirty="0" smtClean="0"/>
          </a:p>
          <a:p>
            <a:pPr lvl="1"/>
            <a:r>
              <a:rPr lang="en-US" dirty="0" smtClean="0"/>
              <a:t>Pressure </a:t>
            </a:r>
            <a:r>
              <a:rPr lang="en-US" dirty="0"/>
              <a:t>points of the arm are on the inside of the arm just above the elbow and just below the armpit. </a:t>
            </a:r>
            <a:endParaRPr lang="en-US" dirty="0" smtClean="0"/>
          </a:p>
          <a:p>
            <a:pPr lvl="1"/>
            <a:r>
              <a:rPr lang="en-US" dirty="0" smtClean="0"/>
              <a:t>Pressure </a:t>
            </a:r>
            <a:r>
              <a:rPr lang="en-US" dirty="0"/>
              <a:t>points of the leg are just behind the knee and in the groin. </a:t>
            </a:r>
            <a:endParaRPr lang="en-US" dirty="0" smtClean="0"/>
          </a:p>
          <a:p>
            <a:pPr lvl="1"/>
            <a:r>
              <a:rPr lang="en-US" dirty="0" smtClean="0"/>
              <a:t>Squeeze </a:t>
            </a:r>
            <a:r>
              <a:rPr lang="en-US" dirty="0"/>
              <a:t>the main artery in these areas against the </a:t>
            </a:r>
            <a:r>
              <a:rPr lang="en-US" dirty="0" smtClean="0"/>
              <a:t>bone keeping your </a:t>
            </a:r>
            <a:r>
              <a:rPr lang="en-US" dirty="0"/>
              <a:t>fingers flat. </a:t>
            </a:r>
            <a:endParaRPr lang="en-US" dirty="0" smtClean="0"/>
          </a:p>
          <a:p>
            <a:pPr lvl="1"/>
            <a:r>
              <a:rPr lang="en-US" dirty="0" smtClean="0"/>
              <a:t>With </a:t>
            </a:r>
            <a:r>
              <a:rPr lang="en-US" dirty="0"/>
              <a:t>your other hand, continue to exert pressure on the wound itself.</a:t>
            </a:r>
          </a:p>
          <a:p>
            <a:r>
              <a:rPr lang="en-US" dirty="0"/>
              <a:t>Immobilize the injured body part once the bleeding has stopped. </a:t>
            </a:r>
            <a:endParaRPr lang="en-US" dirty="0" smtClean="0"/>
          </a:p>
          <a:p>
            <a:r>
              <a:rPr lang="en-US" dirty="0" smtClean="0"/>
              <a:t>Leave </a:t>
            </a:r>
            <a:r>
              <a:rPr lang="en-US" dirty="0"/>
              <a:t>the bandages in place and get the injured person to the emergency room as soon as possible. </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53000" y="1954919"/>
            <a:ext cx="4038600" cy="4038600"/>
          </a:xfrm>
        </p:spPr>
      </p:pic>
      <p:sp>
        <p:nvSpPr>
          <p:cNvPr id="4" name="Slide Number Placeholder 3"/>
          <p:cNvSpPr>
            <a:spLocks noGrp="1"/>
          </p:cNvSpPr>
          <p:nvPr>
            <p:ph type="sldNum" sz="quarter" idx="12"/>
          </p:nvPr>
        </p:nvSpPr>
        <p:spPr/>
        <p:txBody>
          <a:bodyPr/>
          <a:lstStyle/>
          <a:p>
            <a:fld id="{8C9E1820-E9B2-42D1-9078-7F6EB35AD6D1}" type="slidenum">
              <a:rPr lang="en-US" smtClean="0"/>
              <a:pPr/>
              <a:t>68</a:t>
            </a:fld>
            <a:endParaRPr lang="en-US" dirty="0"/>
          </a:p>
        </p:txBody>
      </p:sp>
    </p:spTree>
    <p:extLst>
      <p:ext uri="{BB962C8B-B14F-4D97-AF65-F5344CB8AC3E}">
        <p14:creationId xmlns:p14="http://schemas.microsoft.com/office/powerpoint/2010/main" val="4066523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Poisoning</a:t>
            </a:r>
            <a:endParaRPr lang="en-US" dirty="0"/>
          </a:p>
        </p:txBody>
      </p:sp>
      <p:sp>
        <p:nvSpPr>
          <p:cNvPr id="8" name="Content Placeholder 7"/>
          <p:cNvSpPr>
            <a:spLocks noGrp="1"/>
          </p:cNvSpPr>
          <p:nvPr>
            <p:ph sz="half" idx="1"/>
          </p:nvPr>
        </p:nvSpPr>
        <p:spPr>
          <a:xfrm>
            <a:off x="304800" y="1920085"/>
            <a:ext cx="4495800" cy="4434840"/>
          </a:xfrm>
        </p:spPr>
        <p:txBody>
          <a:bodyPr>
            <a:normAutofit/>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someone is poisoned, there could be nausea, vomiting, abdominal cramps, drowsiness, dizziness.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Determine (if you can) what was swallowed, when, and how much.</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Call 911 </a:t>
            </a:r>
            <a:r>
              <a:rPr lang="en-US" sz="2400" dirty="0">
                <a:solidFill>
                  <a:schemeClr val="tx1"/>
                </a:solidFill>
                <a:cs typeface="Arial" panose="020B0604020202020204" pitchFamily="34" charset="0"/>
              </a:rPr>
              <a:t>or </a:t>
            </a:r>
            <a:r>
              <a:rPr lang="en-US" sz="2400" dirty="0" smtClean="0">
                <a:solidFill>
                  <a:schemeClr val="tx1"/>
                </a:solidFill>
                <a:cs typeface="Arial" panose="020B0604020202020204" pitchFamily="34" charset="0"/>
              </a:rPr>
              <a:t>Poison Control Center (1-800-222-1222).</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Do not induce vomiting.</a:t>
            </a:r>
            <a:endParaRPr lang="en-US" sz="2400" dirty="0">
              <a:solidFill>
                <a:schemeClr val="tx1"/>
              </a:solidFill>
              <a:cs typeface="Arial" panose="020B0604020202020204" pitchFamily="34" charset="0"/>
            </a:endParaRPr>
          </a:p>
        </p:txBody>
      </p:sp>
      <p:sp>
        <p:nvSpPr>
          <p:cNvPr id="9" name="object 3"/>
          <p:cNvSpPr>
            <a:spLocks noChangeAspect="1"/>
          </p:cNvSpPr>
          <p:nvPr/>
        </p:nvSpPr>
        <p:spPr>
          <a:xfrm>
            <a:off x="4876799" y="2057400"/>
            <a:ext cx="4035923" cy="3048000"/>
          </a:xfrm>
          <a:prstGeom prst="rect">
            <a:avLst/>
          </a:prstGeom>
          <a:blipFill>
            <a:blip r:embed="rId2" cstate="print"/>
            <a:stretch>
              <a:fillRect/>
            </a:stretch>
          </a:blipFill>
        </p:spPr>
        <p:txBody>
          <a:bodyPr wrap="square" lIns="0" tIns="0" rIns="0" bIns="0" rtlCol="0"/>
          <a:lstStyle/>
          <a:p>
            <a:endParaRPr sz="1588"/>
          </a:p>
        </p:txBody>
      </p:sp>
      <p:sp>
        <p:nvSpPr>
          <p:cNvPr id="3" name="Slide Number Placeholder 2"/>
          <p:cNvSpPr>
            <a:spLocks noGrp="1"/>
          </p:cNvSpPr>
          <p:nvPr>
            <p:ph type="sldNum" sz="quarter" idx="12"/>
          </p:nvPr>
        </p:nvSpPr>
        <p:spPr/>
        <p:txBody>
          <a:bodyPr/>
          <a:lstStyle/>
          <a:p>
            <a:fld id="{8C9E1820-E9B2-42D1-9078-7F6EB35AD6D1}" type="slidenum">
              <a:rPr lang="en-US" smtClean="0"/>
              <a:pPr/>
              <a:t>69</a:t>
            </a:fld>
            <a:endParaRPr lang="en-US" dirty="0"/>
          </a:p>
        </p:txBody>
      </p:sp>
    </p:spTree>
    <p:extLst>
      <p:ext uri="{BB962C8B-B14F-4D97-AF65-F5344CB8AC3E}">
        <p14:creationId xmlns:p14="http://schemas.microsoft.com/office/powerpoint/2010/main" val="49489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Blisters </a:t>
            </a:r>
            <a:endParaRPr lang="en-US" dirty="0"/>
          </a:p>
        </p:txBody>
      </p:sp>
      <p:sp>
        <p:nvSpPr>
          <p:cNvPr id="3" name="Content Placeholder 2"/>
          <p:cNvSpPr>
            <a:spLocks noGrp="1"/>
          </p:cNvSpPr>
          <p:nvPr>
            <p:ph sz="half" idx="1"/>
          </p:nvPr>
        </p:nvSpPr>
        <p:spPr/>
        <p:txBody>
          <a:bodyPr>
            <a:normAutofit/>
          </a:bodyPr>
          <a:lstStyle/>
          <a:p>
            <a:r>
              <a:rPr lang="en-US" dirty="0" smtClean="0"/>
              <a:t>A blister is skin injury that is usually filled with water. </a:t>
            </a:r>
          </a:p>
          <a:p>
            <a:r>
              <a:rPr lang="en-US" dirty="0" smtClean="0"/>
              <a:t>Blisters commonly occur on the feet or hands. </a:t>
            </a:r>
            <a:endParaRPr lang="en-US" dirty="0"/>
          </a:p>
          <a:p>
            <a:r>
              <a:rPr lang="en-US" dirty="0" smtClean="0"/>
              <a:t>They are most often caused by the hands or feet rubbing against something (such as wearing new shoes).</a:t>
            </a:r>
          </a:p>
          <a:p>
            <a:endParaRPr lang="en-US"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2057400"/>
            <a:ext cx="4038600" cy="2150554"/>
          </a:xfrm>
        </p:spPr>
      </p:pic>
      <p:sp>
        <p:nvSpPr>
          <p:cNvPr id="6" name="Slide Number Placeholder 5"/>
          <p:cNvSpPr>
            <a:spLocks noGrp="1"/>
          </p:cNvSpPr>
          <p:nvPr>
            <p:ph type="sldNum" sz="quarter" idx="12"/>
          </p:nvPr>
        </p:nvSpPr>
        <p:spPr/>
        <p:txBody>
          <a:bodyPr/>
          <a:lstStyle/>
          <a:p>
            <a:fld id="{8C9E1820-E9B2-42D1-9078-7F6EB35AD6D1}" type="slidenum">
              <a:rPr lang="en-US" smtClean="0"/>
              <a:pPr/>
              <a:t>7</a:t>
            </a:fld>
            <a:endParaRPr lang="en-US" dirty="0"/>
          </a:p>
        </p:txBody>
      </p:sp>
    </p:spTree>
    <p:extLst>
      <p:ext uri="{BB962C8B-B14F-4D97-AF65-F5344CB8AC3E}">
        <p14:creationId xmlns:p14="http://schemas.microsoft.com/office/powerpoint/2010/main" val="39237508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a:t>
            </a:r>
            <a:r>
              <a:rPr lang="en-US" dirty="0" smtClean="0"/>
              <a:t>Monoxide Poisoning</a:t>
            </a:r>
            <a:endParaRPr lang="en-US" dirty="0"/>
          </a:p>
        </p:txBody>
      </p:sp>
      <p:sp>
        <p:nvSpPr>
          <p:cNvPr id="3" name="Content Placeholder 2"/>
          <p:cNvSpPr>
            <a:spLocks noGrp="1"/>
          </p:cNvSpPr>
          <p:nvPr>
            <p:ph sz="half" idx="1"/>
          </p:nvPr>
        </p:nvSpPr>
        <p:spPr/>
        <p:txBody>
          <a:bodyPr>
            <a:normAutofit fontScale="92500"/>
          </a:bodyPr>
          <a:lstStyle/>
          <a:p>
            <a:r>
              <a:rPr lang="en-US" dirty="0"/>
              <a:t>Invisible, odorless, </a:t>
            </a:r>
            <a:r>
              <a:rPr lang="en-US" dirty="0" smtClean="0"/>
              <a:t>and tasteless—and </a:t>
            </a:r>
            <a:r>
              <a:rPr lang="en-US" dirty="0"/>
              <a:t>very </a:t>
            </a:r>
            <a:r>
              <a:rPr lang="en-US" dirty="0" smtClean="0"/>
              <a:t>lethal.</a:t>
            </a:r>
          </a:p>
          <a:p>
            <a:r>
              <a:rPr lang="en-US" dirty="0" smtClean="0"/>
              <a:t>May </a:t>
            </a:r>
            <a:r>
              <a:rPr lang="en-US" dirty="0"/>
              <a:t>be present from </a:t>
            </a:r>
            <a:r>
              <a:rPr lang="en-US" dirty="0" smtClean="0"/>
              <a:t>motor vehicle </a:t>
            </a:r>
            <a:r>
              <a:rPr lang="en-US" dirty="0"/>
              <a:t>exhaust, a </a:t>
            </a:r>
            <a:r>
              <a:rPr lang="en-US" dirty="0" smtClean="0"/>
              <a:t>faulty furnace</a:t>
            </a:r>
            <a:r>
              <a:rPr lang="en-US" dirty="0"/>
              <a:t>, fires, some </a:t>
            </a:r>
            <a:r>
              <a:rPr lang="en-US" dirty="0" smtClean="0"/>
              <a:t>camping heaters.</a:t>
            </a:r>
          </a:p>
          <a:p>
            <a:r>
              <a:rPr lang="en-US" dirty="0" smtClean="0"/>
              <a:t>Exposure </a:t>
            </a:r>
            <a:r>
              <a:rPr lang="en-US" dirty="0"/>
              <a:t>to large </a:t>
            </a:r>
            <a:r>
              <a:rPr lang="en-US" dirty="0" smtClean="0"/>
              <a:t>amounts causes </a:t>
            </a:r>
            <a:r>
              <a:rPr lang="en-US" dirty="0"/>
              <a:t>an </a:t>
            </a:r>
            <a:r>
              <a:rPr lang="en-US" dirty="0" smtClean="0"/>
              <a:t>immediate poisoning reaction.</a:t>
            </a:r>
          </a:p>
          <a:p>
            <a:r>
              <a:rPr lang="en-US" dirty="0" smtClean="0"/>
              <a:t>Get </a:t>
            </a:r>
            <a:r>
              <a:rPr lang="en-US" dirty="0"/>
              <a:t>victim away from </a:t>
            </a:r>
            <a:r>
              <a:rPr lang="en-US" dirty="0" smtClean="0"/>
              <a:t>source.</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936486"/>
            <a:ext cx="4038600" cy="4402666"/>
          </a:xfrm>
        </p:spPr>
      </p:pic>
      <p:sp>
        <p:nvSpPr>
          <p:cNvPr id="5" name="Slide Number Placeholder 4"/>
          <p:cNvSpPr>
            <a:spLocks noGrp="1"/>
          </p:cNvSpPr>
          <p:nvPr>
            <p:ph type="sldNum" sz="quarter" idx="12"/>
          </p:nvPr>
        </p:nvSpPr>
        <p:spPr/>
        <p:txBody>
          <a:bodyPr/>
          <a:lstStyle/>
          <a:p>
            <a:fld id="{8C9E1820-E9B2-42D1-9078-7F6EB35AD6D1}" type="slidenum">
              <a:rPr lang="en-US" smtClean="0"/>
              <a:pPr/>
              <a:t>70</a:t>
            </a:fld>
            <a:endParaRPr lang="en-US" dirty="0"/>
          </a:p>
        </p:txBody>
      </p:sp>
    </p:spTree>
    <p:extLst>
      <p:ext uri="{BB962C8B-B14F-4D97-AF65-F5344CB8AC3E}">
        <p14:creationId xmlns:p14="http://schemas.microsoft.com/office/powerpoint/2010/main" val="4031841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Carbon Monoxide Poisoning</a:t>
            </a:r>
            <a:endParaRPr lang="en-US" dirty="0"/>
          </a:p>
        </p:txBody>
      </p:sp>
      <p:pic>
        <p:nvPicPr>
          <p:cNvPr id="10" name="Content Placeholder 9"/>
          <p:cNvPicPr>
            <a:picLocks noGrp="1" noChangeAspect="1"/>
          </p:cNvPicPr>
          <p:nvPr>
            <p:ph idx="1"/>
          </p:nvPr>
        </p:nvPicPr>
        <p:blipFill>
          <a:blip r:embed="rId2"/>
          <a:stretch>
            <a:fillRect/>
          </a:stretch>
        </p:blipFill>
        <p:spPr>
          <a:xfrm>
            <a:off x="800100" y="2520156"/>
            <a:ext cx="7543800" cy="3219450"/>
          </a:xfrm>
          <a:prstGeom prst="rect">
            <a:avLst/>
          </a:prstGeom>
        </p:spPr>
      </p:pic>
      <p:sp>
        <p:nvSpPr>
          <p:cNvPr id="5" name="Slide Number Placeholder 4"/>
          <p:cNvSpPr>
            <a:spLocks noGrp="1"/>
          </p:cNvSpPr>
          <p:nvPr>
            <p:ph type="sldNum" sz="quarter" idx="12"/>
          </p:nvPr>
        </p:nvSpPr>
        <p:spPr/>
        <p:txBody>
          <a:bodyPr/>
          <a:lstStyle/>
          <a:p>
            <a:fld id="{8C9E1820-E9B2-42D1-9078-7F6EB35AD6D1}" type="slidenum">
              <a:rPr lang="en-US" smtClean="0"/>
              <a:pPr/>
              <a:t>71</a:t>
            </a:fld>
            <a:endParaRPr lang="en-US" dirty="0"/>
          </a:p>
        </p:txBody>
      </p:sp>
    </p:spTree>
    <p:extLst>
      <p:ext uri="{BB962C8B-B14F-4D97-AF65-F5344CB8AC3E}">
        <p14:creationId xmlns:p14="http://schemas.microsoft.com/office/powerpoint/2010/main" val="810302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 for Drug Overdose</a:t>
            </a:r>
            <a:endParaRPr lang="en-US" dirty="0"/>
          </a:p>
        </p:txBody>
      </p:sp>
      <p:sp>
        <p:nvSpPr>
          <p:cNvPr id="3" name="Content Placeholder 2"/>
          <p:cNvSpPr>
            <a:spLocks noGrp="1"/>
          </p:cNvSpPr>
          <p:nvPr>
            <p:ph sz="half" idx="1"/>
          </p:nvPr>
        </p:nvSpPr>
        <p:spPr/>
        <p:txBody>
          <a:bodyPr>
            <a:normAutofit fontScale="92500"/>
          </a:bodyPr>
          <a:lstStyle/>
          <a:p>
            <a:r>
              <a:rPr lang="en-US" dirty="0"/>
              <a:t>Put unresponsive victim </a:t>
            </a:r>
            <a:r>
              <a:rPr lang="en-US" dirty="0" smtClean="0"/>
              <a:t>in recovery </a:t>
            </a:r>
            <a:r>
              <a:rPr lang="en-US" dirty="0"/>
              <a:t>position, </a:t>
            </a:r>
            <a:r>
              <a:rPr lang="en-US" dirty="0" smtClean="0"/>
              <a:t>check breathing</a:t>
            </a:r>
            <a:r>
              <a:rPr lang="en-US" dirty="0"/>
              <a:t>, and call </a:t>
            </a:r>
            <a:r>
              <a:rPr lang="en-US" dirty="0" smtClean="0"/>
              <a:t>911.</a:t>
            </a:r>
            <a:endParaRPr lang="en-US" dirty="0"/>
          </a:p>
          <a:p>
            <a:r>
              <a:rPr lang="en-US" dirty="0" smtClean="0"/>
              <a:t>For </a:t>
            </a:r>
            <a:r>
              <a:rPr lang="en-US" dirty="0"/>
              <a:t>responsive victim </a:t>
            </a:r>
            <a:r>
              <a:rPr lang="en-US" dirty="0" smtClean="0"/>
              <a:t>ensure it </a:t>
            </a:r>
            <a:r>
              <a:rPr lang="en-US" dirty="0"/>
              <a:t>is safe to </a:t>
            </a:r>
            <a:r>
              <a:rPr lang="en-US" dirty="0" smtClean="0"/>
              <a:t>approach.</a:t>
            </a:r>
            <a:endParaRPr lang="en-US" dirty="0"/>
          </a:p>
          <a:p>
            <a:r>
              <a:rPr lang="en-US" dirty="0" smtClean="0"/>
              <a:t>If </a:t>
            </a:r>
            <a:r>
              <a:rPr lang="en-US" dirty="0"/>
              <a:t>behavior is erratic </a:t>
            </a:r>
            <a:r>
              <a:rPr lang="en-US" dirty="0" smtClean="0"/>
              <a:t>or violent</a:t>
            </a:r>
            <a:r>
              <a:rPr lang="en-US" dirty="0"/>
              <a:t>, call 911 and </a:t>
            </a:r>
            <a:r>
              <a:rPr lang="en-US" dirty="0" smtClean="0"/>
              <a:t>stay away.</a:t>
            </a:r>
            <a:endParaRPr lang="en-US" dirty="0"/>
          </a:p>
          <a:p>
            <a:r>
              <a:rPr lang="en-US" dirty="0" smtClean="0"/>
              <a:t>Try </a:t>
            </a:r>
            <a:r>
              <a:rPr lang="en-US" dirty="0"/>
              <a:t>to find out what drug </a:t>
            </a:r>
            <a:r>
              <a:rPr lang="en-US" dirty="0" smtClean="0"/>
              <a:t>is involved.</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133600"/>
            <a:ext cx="4038600" cy="2693746"/>
          </a:xfrm>
        </p:spPr>
      </p:pic>
      <p:sp>
        <p:nvSpPr>
          <p:cNvPr id="4" name="Slide Number Placeholder 3"/>
          <p:cNvSpPr>
            <a:spLocks noGrp="1"/>
          </p:cNvSpPr>
          <p:nvPr>
            <p:ph type="sldNum" sz="quarter" idx="12"/>
          </p:nvPr>
        </p:nvSpPr>
        <p:spPr/>
        <p:txBody>
          <a:bodyPr/>
          <a:lstStyle/>
          <a:p>
            <a:fld id="{8C9E1820-E9B2-42D1-9078-7F6EB35AD6D1}" type="slidenum">
              <a:rPr lang="en-US" smtClean="0"/>
              <a:pPr/>
              <a:t>72</a:t>
            </a:fld>
            <a:endParaRPr lang="en-US" dirty="0"/>
          </a:p>
        </p:txBody>
      </p:sp>
    </p:spTree>
    <p:extLst>
      <p:ext uri="{BB962C8B-B14F-4D97-AF65-F5344CB8AC3E}">
        <p14:creationId xmlns:p14="http://schemas.microsoft.com/office/powerpoint/2010/main" val="4022047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Steps at an Emergency</a:t>
            </a:r>
            <a:endParaRPr lang="en-US" dirty="0"/>
          </a:p>
        </p:txBody>
      </p:sp>
      <p:sp>
        <p:nvSpPr>
          <p:cNvPr id="9" name="Content Placeholder 8"/>
          <p:cNvSpPr>
            <a:spLocks noGrp="1"/>
          </p:cNvSpPr>
          <p:nvPr>
            <p:ph idx="1"/>
          </p:nvPr>
        </p:nvSpPr>
        <p:spPr/>
        <p:txBody>
          <a:bodyPr/>
          <a:lstStyle/>
          <a:p>
            <a:pPr marL="457200" indent="-457200">
              <a:buFont typeface="+mj-lt"/>
              <a:buAutoNum type="arabicPeriod"/>
            </a:pPr>
            <a:r>
              <a:rPr lang="en-US" sz="2400" dirty="0">
                <a:solidFill>
                  <a:schemeClr val="tx1"/>
                </a:solidFill>
                <a:cs typeface="Arial" panose="020B0604020202020204" pitchFamily="34" charset="0"/>
              </a:rPr>
              <a:t>Decide to be helpful and prepared before an accident happens.</a:t>
            </a:r>
          </a:p>
          <a:p>
            <a:pPr marL="457200" indent="-457200">
              <a:buFont typeface="+mj-lt"/>
              <a:buAutoNum type="arabicPeriod"/>
            </a:pPr>
            <a:r>
              <a:rPr lang="en-US" sz="2400" dirty="0">
                <a:solidFill>
                  <a:schemeClr val="tx1"/>
                </a:solidFill>
                <a:cs typeface="Arial" panose="020B0604020202020204" pitchFamily="34" charset="0"/>
              </a:rPr>
              <a:t>Recognize the emergency.</a:t>
            </a:r>
          </a:p>
          <a:p>
            <a:pPr marL="457200" indent="-457200">
              <a:buFont typeface="+mj-lt"/>
              <a:buAutoNum type="arabicPeriod"/>
            </a:pPr>
            <a:r>
              <a:rPr lang="en-US" sz="2400" dirty="0">
                <a:solidFill>
                  <a:schemeClr val="tx1"/>
                </a:solidFill>
                <a:cs typeface="Arial" panose="020B0604020202020204" pitchFamily="34" charset="0"/>
              </a:rPr>
              <a:t>Call EMS if required.</a:t>
            </a:r>
          </a:p>
          <a:p>
            <a:pPr marL="457200" indent="-457200">
              <a:buFont typeface="+mj-lt"/>
              <a:buAutoNum type="arabicPeriod"/>
            </a:pPr>
            <a:r>
              <a:rPr lang="en-US" sz="2400" dirty="0">
                <a:solidFill>
                  <a:schemeClr val="tx1"/>
                </a:solidFill>
                <a:cs typeface="Arial" panose="020B0604020202020204" pitchFamily="34" charset="0"/>
              </a:rPr>
              <a:t>Assess the victim.</a:t>
            </a:r>
          </a:p>
          <a:p>
            <a:pPr marL="457200" indent="-457200">
              <a:buFont typeface="+mj-lt"/>
              <a:buAutoNum type="arabicPeriod"/>
            </a:pPr>
            <a:r>
              <a:rPr lang="en-US" sz="2400" dirty="0">
                <a:solidFill>
                  <a:schemeClr val="tx1"/>
                </a:solidFill>
                <a:cs typeface="Arial" panose="020B0604020202020204" pitchFamily="34" charset="0"/>
              </a:rPr>
              <a:t>Provide care.</a:t>
            </a:r>
          </a:p>
          <a:p>
            <a:endParaRPr lang="en-US" sz="2400" dirty="0">
              <a:cs typeface="Arial" panose="020B0604020202020204" pitchFamily="34" charset="0"/>
            </a:endParaRPr>
          </a:p>
          <a:p>
            <a:pPr marL="0" indent="0">
              <a:buNone/>
            </a:pPr>
            <a:r>
              <a:rPr lang="en-US" sz="2400" dirty="0">
                <a:solidFill>
                  <a:schemeClr val="tx1"/>
                </a:solidFill>
                <a:cs typeface="Arial" panose="020B0604020202020204" pitchFamily="34" charset="0"/>
              </a:rPr>
              <a:t>Everyone of any age can render assistance. Your actions in the first few minutes will make a difference.</a:t>
            </a:r>
          </a:p>
          <a:p>
            <a:endParaRPr lang="en-US" dirty="0"/>
          </a:p>
        </p:txBody>
      </p:sp>
      <p:sp>
        <p:nvSpPr>
          <p:cNvPr id="2" name="Slide Number Placeholder 1"/>
          <p:cNvSpPr>
            <a:spLocks noGrp="1"/>
          </p:cNvSpPr>
          <p:nvPr>
            <p:ph type="sldNum" sz="quarter" idx="12"/>
          </p:nvPr>
        </p:nvSpPr>
        <p:spPr/>
        <p:txBody>
          <a:bodyPr/>
          <a:lstStyle/>
          <a:p>
            <a:fld id="{8C9E1820-E9B2-42D1-9078-7F6EB35AD6D1}" type="slidenum">
              <a:rPr lang="en-US" smtClean="0"/>
              <a:pPr/>
              <a:t>73</a:t>
            </a:fld>
            <a:endParaRPr lang="en-US" dirty="0"/>
          </a:p>
        </p:txBody>
      </p:sp>
    </p:spTree>
    <p:extLst>
      <p:ext uri="{BB962C8B-B14F-4D97-AF65-F5344CB8AC3E}">
        <p14:creationId xmlns:p14="http://schemas.microsoft.com/office/powerpoint/2010/main" val="19438600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Safe?</a:t>
            </a:r>
            <a:endParaRPr lang="en-US" dirty="0"/>
          </a:p>
        </p:txBody>
      </p:sp>
      <p:sp>
        <p:nvSpPr>
          <p:cNvPr id="11" name="Content Placeholder 10"/>
          <p:cNvSpPr>
            <a:spLocks noGrp="1"/>
          </p:cNvSpPr>
          <p:nvPr>
            <p:ph sz="half" idx="1"/>
          </p:nvPr>
        </p:nvSpPr>
        <p:spPr>
          <a:xfrm>
            <a:off x="304800" y="1920085"/>
            <a:ext cx="4724400" cy="4434840"/>
          </a:xfrm>
        </p:spPr>
        <p:txBody>
          <a:bodyPr/>
          <a:lstStyle/>
          <a:p>
            <a:pPr marL="383262" marR="511015" indent="-302575">
              <a:spcBef>
                <a:spcPts val="675"/>
              </a:spcBef>
              <a:buFont typeface="Arial"/>
              <a:buChar char="•"/>
              <a:tabLst>
                <a:tab pos="382701" algn="l"/>
                <a:tab pos="383822" algn="l"/>
              </a:tabLst>
            </a:pPr>
            <a:r>
              <a:rPr lang="en-US" sz="2400" spc="13" dirty="0">
                <a:solidFill>
                  <a:schemeClr val="tx1"/>
                </a:solidFill>
                <a:cs typeface="Arial" panose="020B0604020202020204" pitchFamily="34" charset="0"/>
              </a:rPr>
              <a:t>Take care of </a:t>
            </a:r>
            <a:r>
              <a:rPr lang="en-US" sz="2400" spc="13" dirty="0" smtClean="0">
                <a:solidFill>
                  <a:schemeClr val="tx1"/>
                </a:solidFill>
                <a:cs typeface="Arial" panose="020B0604020202020204" pitchFamily="34" charset="0"/>
              </a:rPr>
              <a:t>yourself, then </a:t>
            </a:r>
            <a:r>
              <a:rPr lang="en-US" sz="2400" spc="13" dirty="0">
                <a:solidFill>
                  <a:schemeClr val="tx1"/>
                </a:solidFill>
                <a:cs typeface="Arial" panose="020B0604020202020204" pitchFamily="34" charset="0"/>
              </a:rPr>
              <a:t>your </a:t>
            </a:r>
            <a:r>
              <a:rPr lang="en-US" sz="2400" spc="13" dirty="0" smtClean="0">
                <a:solidFill>
                  <a:schemeClr val="tx1"/>
                </a:solidFill>
                <a:cs typeface="Arial" panose="020B0604020202020204" pitchFamily="34" charset="0"/>
              </a:rPr>
              <a:t>helpers, finally the </a:t>
            </a:r>
            <a:r>
              <a:rPr lang="en-US" sz="2400" spc="13" dirty="0">
                <a:solidFill>
                  <a:schemeClr val="tx1"/>
                </a:solidFill>
                <a:cs typeface="Arial" panose="020B0604020202020204" pitchFamily="34" charset="0"/>
              </a:rPr>
              <a:t>victim.</a:t>
            </a:r>
          </a:p>
          <a:p>
            <a:pPr marL="383262" marR="511015" indent="-302575">
              <a:spcBef>
                <a:spcPts val="675"/>
              </a:spcBef>
              <a:buFont typeface="Arial"/>
              <a:buChar char="•"/>
              <a:tabLst>
                <a:tab pos="382701" algn="l"/>
                <a:tab pos="383822" algn="l"/>
              </a:tabLst>
            </a:pPr>
            <a:r>
              <a:rPr lang="en-US" sz="2400" spc="13" dirty="0">
                <a:solidFill>
                  <a:schemeClr val="tx1"/>
                </a:solidFill>
                <a:cs typeface="Arial" panose="020B0604020202020204" pitchFamily="34" charset="0"/>
              </a:rPr>
              <a:t>Is the scene safe?</a:t>
            </a:r>
          </a:p>
          <a:p>
            <a:pPr marL="383262" marR="511015" indent="-302575">
              <a:spcBef>
                <a:spcPts val="675"/>
              </a:spcBef>
              <a:buFont typeface="Arial"/>
              <a:buChar char="•"/>
              <a:tabLst>
                <a:tab pos="382701" algn="l"/>
                <a:tab pos="383822" algn="l"/>
              </a:tabLst>
            </a:pPr>
            <a:r>
              <a:rPr lang="en-US" sz="2400" spc="13" dirty="0">
                <a:solidFill>
                  <a:schemeClr val="tx1"/>
                </a:solidFill>
                <a:cs typeface="Arial" panose="020B0604020202020204" pitchFamily="34" charset="0"/>
              </a:rPr>
              <a:t>What caused this?</a:t>
            </a:r>
          </a:p>
          <a:p>
            <a:pPr marL="383262" marR="511015" indent="-302575">
              <a:spcBef>
                <a:spcPts val="675"/>
              </a:spcBef>
              <a:buFont typeface="Arial"/>
              <a:buChar char="•"/>
              <a:tabLst>
                <a:tab pos="382701" algn="l"/>
                <a:tab pos="383822" algn="l"/>
              </a:tabLst>
            </a:pPr>
            <a:r>
              <a:rPr lang="en-US" sz="2400" spc="13" dirty="0">
                <a:solidFill>
                  <a:schemeClr val="tx1"/>
                </a:solidFill>
                <a:cs typeface="Arial" panose="020B0604020202020204" pitchFamily="34" charset="0"/>
              </a:rPr>
              <a:t>Is there anything </a:t>
            </a:r>
            <a:r>
              <a:rPr lang="en-US" sz="2400" spc="13" dirty="0" smtClean="0">
                <a:solidFill>
                  <a:schemeClr val="tx1"/>
                </a:solidFill>
                <a:cs typeface="Arial" panose="020B0604020202020204" pitchFamily="34" charset="0"/>
              </a:rPr>
              <a:t>here that </a:t>
            </a:r>
            <a:r>
              <a:rPr lang="en-US" sz="2400" spc="13" dirty="0">
                <a:solidFill>
                  <a:schemeClr val="tx1"/>
                </a:solidFill>
                <a:cs typeface="Arial" panose="020B0604020202020204" pitchFamily="34" charset="0"/>
              </a:rPr>
              <a:t>can hurt me?</a:t>
            </a:r>
            <a:endParaRPr lang="en-US" sz="2400" dirty="0">
              <a:solidFill>
                <a:schemeClr val="tx1"/>
              </a:solidFill>
              <a:cs typeface="Arial" panose="020B0604020202020204" pitchFamily="34" charset="0"/>
            </a:endParaRP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00600" y="2057400"/>
            <a:ext cx="3973484" cy="2236124"/>
          </a:xfrm>
          <a:prstGeom prst="rect">
            <a:avLst/>
          </a:prstGeom>
        </p:spPr>
      </p:pic>
      <p:sp>
        <p:nvSpPr>
          <p:cNvPr id="3" name="Slide Number Placeholder 2"/>
          <p:cNvSpPr>
            <a:spLocks noGrp="1"/>
          </p:cNvSpPr>
          <p:nvPr>
            <p:ph type="sldNum" sz="quarter" idx="12"/>
          </p:nvPr>
        </p:nvSpPr>
        <p:spPr/>
        <p:txBody>
          <a:bodyPr/>
          <a:lstStyle/>
          <a:p>
            <a:fld id="{8C9E1820-E9B2-42D1-9078-7F6EB35AD6D1}" type="slidenum">
              <a:rPr lang="en-US" smtClean="0"/>
              <a:pPr/>
              <a:t>74</a:t>
            </a:fld>
            <a:endParaRPr lang="en-US" dirty="0"/>
          </a:p>
        </p:txBody>
      </p:sp>
    </p:spTree>
    <p:extLst>
      <p:ext uri="{BB962C8B-B14F-4D97-AF65-F5344CB8AC3E}">
        <p14:creationId xmlns:p14="http://schemas.microsoft.com/office/powerpoint/2010/main" val="27131889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Call 911 When Appropriate</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276872"/>
            <a:ext cx="3636424" cy="2425495"/>
          </a:xfrm>
          <a:prstGeom prst="rect">
            <a:avLst/>
          </a:prstGeom>
        </p:spPr>
      </p:pic>
      <p:sp>
        <p:nvSpPr>
          <p:cNvPr id="2" name="TextBox 1"/>
          <p:cNvSpPr txBox="1"/>
          <p:nvPr/>
        </p:nvSpPr>
        <p:spPr>
          <a:xfrm>
            <a:off x="4139952" y="2276872"/>
            <a:ext cx="4680520" cy="1938992"/>
          </a:xfrm>
          <a:prstGeom prst="rect">
            <a:avLst/>
          </a:prstGeom>
          <a:noFill/>
        </p:spPr>
        <p:txBody>
          <a:bodyPr wrap="square" rtlCol="0">
            <a:spAutoFit/>
          </a:bodyPr>
          <a:lstStyle/>
          <a:p>
            <a:pPr marL="342900" indent="-342900">
              <a:buClr>
                <a:schemeClr val="accent3"/>
              </a:buClr>
              <a:buFont typeface="Arial" panose="020B0604020202020204" pitchFamily="34" charset="0"/>
              <a:buChar char="•"/>
            </a:pPr>
            <a:r>
              <a:rPr lang="en-US" sz="2400" dirty="0" smtClean="0">
                <a:cs typeface="Arial" panose="020B0604020202020204" pitchFamily="34" charset="0"/>
              </a:rPr>
              <a:t>Call 911 immediately for a life  threatening injury or illness.</a:t>
            </a:r>
          </a:p>
          <a:p>
            <a:pPr marL="342900" indent="-342900">
              <a:buClr>
                <a:schemeClr val="accent3"/>
              </a:buClr>
              <a:buFont typeface="Arial" panose="020B0604020202020204" pitchFamily="34" charset="0"/>
              <a:buChar char="•"/>
            </a:pPr>
            <a:r>
              <a:rPr lang="en-US" sz="2400" dirty="0" smtClean="0">
                <a:cs typeface="Arial" panose="020B0604020202020204" pitchFamily="34" charset="0"/>
              </a:rPr>
              <a:t>Do not try to transport a critical victim to the emergency room yourself.</a:t>
            </a:r>
            <a:endParaRPr lang="en-US" sz="2400" dirty="0">
              <a:cs typeface="Arial" panose="020B0604020202020204" pitchFamily="34" charset="0"/>
            </a:endParaRPr>
          </a:p>
        </p:txBody>
      </p:sp>
      <p:sp>
        <p:nvSpPr>
          <p:cNvPr id="4" name="Slide Number Placeholder 3"/>
          <p:cNvSpPr>
            <a:spLocks noGrp="1"/>
          </p:cNvSpPr>
          <p:nvPr>
            <p:ph type="sldNum" sz="quarter" idx="12"/>
          </p:nvPr>
        </p:nvSpPr>
        <p:spPr/>
        <p:txBody>
          <a:bodyPr/>
          <a:lstStyle/>
          <a:p>
            <a:fld id="{8C9E1820-E9B2-42D1-9078-7F6EB35AD6D1}" type="slidenum">
              <a:rPr lang="en-US" smtClean="0"/>
              <a:pPr/>
              <a:t>75</a:t>
            </a:fld>
            <a:endParaRPr lang="en-US" dirty="0"/>
          </a:p>
        </p:txBody>
      </p:sp>
    </p:spTree>
    <p:extLst>
      <p:ext uri="{BB962C8B-B14F-4D97-AF65-F5344CB8AC3E}">
        <p14:creationId xmlns:p14="http://schemas.microsoft.com/office/powerpoint/2010/main" val="38707642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381000"/>
            <a:ext cx="8732460" cy="1143000"/>
          </a:xfrm>
        </p:spPr>
        <p:txBody>
          <a:bodyPr>
            <a:normAutofit/>
          </a:bodyPr>
          <a:lstStyle/>
          <a:p>
            <a:r>
              <a:rPr lang="en-US" sz="4000" dirty="0" smtClean="0"/>
              <a:t>Calling for Help in a Boating Emergency</a:t>
            </a:r>
            <a:endParaRPr lang="en-US" sz="4000" dirty="0"/>
          </a:p>
        </p:txBody>
      </p:sp>
      <p:sp>
        <p:nvSpPr>
          <p:cNvPr id="3" name="Content Placeholder 2"/>
          <p:cNvSpPr>
            <a:spLocks noGrp="1"/>
          </p:cNvSpPr>
          <p:nvPr>
            <p:ph idx="4294967295"/>
          </p:nvPr>
        </p:nvSpPr>
        <p:spPr>
          <a:xfrm>
            <a:off x="381000" y="1672136"/>
            <a:ext cx="8229600" cy="460375"/>
          </a:xfrm>
        </p:spPr>
        <p:txBody>
          <a:bodyPr>
            <a:normAutofit fontScale="85000" lnSpcReduction="20000"/>
          </a:bodyPr>
          <a:lstStyle/>
          <a:p>
            <a:pPr marL="0" indent="0" algn="ctr">
              <a:buNone/>
            </a:pPr>
            <a:r>
              <a:rPr lang="en-US" sz="3200" dirty="0">
                <a:solidFill>
                  <a:schemeClr val="tx1"/>
                </a:solidFill>
                <a:cs typeface="Arial" panose="020B0604020202020204" pitchFamily="34" charset="0"/>
              </a:rPr>
              <a:t>This is a special situation!</a:t>
            </a:r>
          </a:p>
        </p:txBody>
      </p:sp>
      <p:sp>
        <p:nvSpPr>
          <p:cNvPr id="4" name="Content Placeholder 3"/>
          <p:cNvSpPr>
            <a:spLocks noGrp="1"/>
          </p:cNvSpPr>
          <p:nvPr>
            <p:ph idx="4294967295"/>
          </p:nvPr>
        </p:nvSpPr>
        <p:spPr>
          <a:xfrm>
            <a:off x="340647" y="2308950"/>
            <a:ext cx="4284663" cy="3600450"/>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Carry </a:t>
            </a:r>
            <a:r>
              <a:rPr lang="en-US" sz="2400" dirty="0">
                <a:solidFill>
                  <a:schemeClr val="tx1"/>
                </a:solidFill>
                <a:cs typeface="Arial" panose="020B0604020202020204" pitchFamily="34" charset="0"/>
              </a:rPr>
              <a:t>a whistle </a:t>
            </a:r>
            <a:r>
              <a:rPr lang="en-US" sz="2400" dirty="0" smtClean="0">
                <a:solidFill>
                  <a:schemeClr val="tx1"/>
                </a:solidFill>
                <a:cs typeface="Arial" panose="020B0604020202020204" pitchFamily="34" charset="0"/>
              </a:rPr>
              <a:t>to attract attention.</a:t>
            </a:r>
            <a:endParaRPr lang="en-US" sz="2400" dirty="0">
              <a:solidFill>
                <a:schemeClr val="tx1"/>
              </a:solidFill>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Wave </a:t>
            </a:r>
            <a:r>
              <a:rPr lang="en-US" sz="2400" dirty="0">
                <a:solidFill>
                  <a:schemeClr val="tx1"/>
                </a:solidFill>
                <a:cs typeface="Arial" panose="020B0604020202020204" pitchFamily="34" charset="0"/>
              </a:rPr>
              <a:t>to other </a:t>
            </a:r>
            <a:r>
              <a:rPr lang="en-US" sz="2400" dirty="0" smtClean="0">
                <a:solidFill>
                  <a:schemeClr val="tx1"/>
                </a:solidFill>
                <a:cs typeface="Arial" panose="020B0604020202020204" pitchFamily="34" charset="0"/>
              </a:rPr>
              <a:t>boats or   shore </a:t>
            </a:r>
            <a:r>
              <a:rPr lang="en-US" sz="2400" dirty="0">
                <a:solidFill>
                  <a:schemeClr val="tx1"/>
                </a:solidFill>
                <a:cs typeface="Arial" panose="020B0604020202020204" pitchFamily="34" charset="0"/>
              </a:rPr>
              <a:t>if in </a:t>
            </a:r>
            <a:r>
              <a:rPr lang="en-US" sz="2400" dirty="0" smtClean="0">
                <a:solidFill>
                  <a:schemeClr val="tx1"/>
                </a:solidFill>
                <a:cs typeface="Arial" panose="020B0604020202020204" pitchFamily="34" charset="0"/>
              </a:rPr>
              <a:t>trouble.</a:t>
            </a:r>
            <a:endParaRPr lang="en-US" sz="2400" dirty="0">
              <a:solidFill>
                <a:schemeClr val="tx1"/>
              </a:solidFill>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Cell </a:t>
            </a:r>
            <a:r>
              <a:rPr lang="en-US" sz="2400" dirty="0">
                <a:solidFill>
                  <a:schemeClr val="tx1"/>
                </a:solidFill>
                <a:cs typeface="Arial" panose="020B0604020202020204" pitchFamily="34" charset="0"/>
              </a:rPr>
              <a:t>phones may </a:t>
            </a:r>
            <a:r>
              <a:rPr lang="en-US" sz="2400" dirty="0" smtClean="0">
                <a:solidFill>
                  <a:schemeClr val="tx1"/>
                </a:solidFill>
                <a:cs typeface="Arial" panose="020B0604020202020204" pitchFamily="34" charset="0"/>
              </a:rPr>
              <a:t>not      work </a:t>
            </a:r>
            <a:r>
              <a:rPr lang="en-US" sz="2400" dirty="0">
                <a:solidFill>
                  <a:schemeClr val="tx1"/>
                </a:solidFill>
                <a:cs typeface="Arial" panose="020B0604020202020204" pitchFamily="34" charset="0"/>
              </a:rPr>
              <a:t>in remote </a:t>
            </a:r>
            <a:r>
              <a:rPr lang="en-US" sz="2400" dirty="0" smtClean="0">
                <a:solidFill>
                  <a:schemeClr val="tx1"/>
                </a:solidFill>
                <a:cs typeface="Arial" panose="020B0604020202020204" pitchFamily="34" charset="0"/>
              </a:rPr>
              <a:t>areas or </a:t>
            </a:r>
            <a:r>
              <a:rPr lang="en-US" sz="2400" dirty="0">
                <a:solidFill>
                  <a:schemeClr val="tx1"/>
                </a:solidFill>
                <a:cs typeface="Arial" panose="020B0604020202020204" pitchFamily="34" charset="0"/>
              </a:rPr>
              <a:t>on </a:t>
            </a:r>
            <a:r>
              <a:rPr lang="en-US" sz="2400" dirty="0" smtClean="0">
                <a:solidFill>
                  <a:schemeClr val="tx1"/>
                </a:solidFill>
                <a:cs typeface="Arial" panose="020B0604020202020204" pitchFamily="34" charset="0"/>
              </a:rPr>
              <a:t>the water – don’t        depend on them.</a:t>
            </a:r>
            <a:endParaRPr lang="en-US" sz="2400" dirty="0">
              <a:solidFill>
                <a:schemeClr val="tx1"/>
              </a:solidFill>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436" y="2380983"/>
            <a:ext cx="4320480" cy="3456384"/>
          </a:xfrm>
          <a:prstGeom prst="rect">
            <a:avLst/>
          </a:prstGeom>
        </p:spPr>
      </p:pic>
      <p:sp>
        <p:nvSpPr>
          <p:cNvPr id="2" name="Slide Number Placeholder 1"/>
          <p:cNvSpPr>
            <a:spLocks noGrp="1"/>
          </p:cNvSpPr>
          <p:nvPr>
            <p:ph type="sldNum" sz="quarter" idx="12"/>
          </p:nvPr>
        </p:nvSpPr>
        <p:spPr/>
        <p:txBody>
          <a:bodyPr/>
          <a:lstStyle/>
          <a:p>
            <a:fld id="{8C9E1820-E9B2-42D1-9078-7F6EB35AD6D1}" type="slidenum">
              <a:rPr lang="en-US" smtClean="0"/>
              <a:pPr/>
              <a:t>76</a:t>
            </a:fld>
            <a:endParaRPr lang="en-US" dirty="0"/>
          </a:p>
        </p:txBody>
      </p:sp>
    </p:spTree>
    <p:extLst>
      <p:ext uri="{BB962C8B-B14F-4D97-AF65-F5344CB8AC3E}">
        <p14:creationId xmlns:p14="http://schemas.microsoft.com/office/powerpoint/2010/main" val="31333593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77044"/>
            <a:ext cx="8627784" cy="1143000"/>
          </a:xfrm>
        </p:spPr>
        <p:txBody>
          <a:bodyPr>
            <a:noAutofit/>
          </a:bodyPr>
          <a:lstStyle/>
          <a:p>
            <a:r>
              <a:rPr lang="en-US" sz="4000" dirty="0" smtClean="0"/>
              <a:t>Calling for Help in a Camping Emergency</a:t>
            </a:r>
            <a:endParaRPr lang="en-US" sz="4000" dirty="0"/>
          </a:p>
        </p:txBody>
      </p:sp>
      <p:sp>
        <p:nvSpPr>
          <p:cNvPr id="3" name="Content Placeholder 2"/>
          <p:cNvSpPr>
            <a:spLocks noGrp="1"/>
          </p:cNvSpPr>
          <p:nvPr>
            <p:ph idx="4294967295"/>
          </p:nvPr>
        </p:nvSpPr>
        <p:spPr>
          <a:xfrm>
            <a:off x="0" y="1600200"/>
            <a:ext cx="9144000" cy="460375"/>
          </a:xfrm>
        </p:spPr>
        <p:txBody>
          <a:bodyPr>
            <a:normAutofit fontScale="85000" lnSpcReduction="20000"/>
          </a:bodyPr>
          <a:lstStyle/>
          <a:p>
            <a:pPr marL="0" indent="0" algn="ctr">
              <a:buNone/>
            </a:pPr>
            <a:r>
              <a:rPr lang="en-US" sz="3200" dirty="0">
                <a:solidFill>
                  <a:schemeClr val="tx1"/>
                </a:solidFill>
                <a:cs typeface="Arial" panose="020B0604020202020204" pitchFamily="34" charset="0"/>
              </a:rPr>
              <a:t>This is a special situation!</a:t>
            </a:r>
          </a:p>
        </p:txBody>
      </p:sp>
      <p:sp>
        <p:nvSpPr>
          <p:cNvPr id="4" name="Content Placeholder 3"/>
          <p:cNvSpPr>
            <a:spLocks noGrp="1"/>
          </p:cNvSpPr>
          <p:nvPr>
            <p:ph idx="4294967295"/>
          </p:nvPr>
        </p:nvSpPr>
        <p:spPr>
          <a:xfrm>
            <a:off x="195943" y="2286000"/>
            <a:ext cx="4608513" cy="3600450"/>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At </a:t>
            </a:r>
            <a:r>
              <a:rPr lang="en-US" sz="2400" dirty="0">
                <a:solidFill>
                  <a:schemeClr val="tx1"/>
                </a:solidFill>
                <a:cs typeface="Arial" panose="020B0604020202020204" pitchFamily="34" charset="0"/>
              </a:rPr>
              <a:t>campsites check out cell phone </a:t>
            </a:r>
            <a:r>
              <a:rPr lang="en-US" sz="2400" dirty="0" smtClean="0">
                <a:solidFill>
                  <a:schemeClr val="tx1"/>
                </a:solidFill>
                <a:cs typeface="Arial" panose="020B0604020202020204" pitchFamily="34" charset="0"/>
              </a:rPr>
              <a:t>coverage as </a:t>
            </a:r>
            <a:r>
              <a:rPr lang="en-US" sz="2400" dirty="0">
                <a:solidFill>
                  <a:schemeClr val="tx1"/>
                </a:solidFill>
                <a:cs typeface="Arial" panose="020B0604020202020204" pitchFamily="34" charset="0"/>
              </a:rPr>
              <a:t>soon as you </a:t>
            </a:r>
            <a:r>
              <a:rPr lang="en-US" sz="2400" dirty="0" smtClean="0">
                <a:solidFill>
                  <a:schemeClr val="tx1"/>
                </a:solidFill>
                <a:cs typeface="Arial" panose="020B0604020202020204" pitchFamily="34" charset="0"/>
              </a:rPr>
              <a:t>arrive.</a:t>
            </a:r>
            <a:endParaRPr lang="en-US" sz="2400" dirty="0">
              <a:solidFill>
                <a:schemeClr val="tx1"/>
              </a:solidFill>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Always </a:t>
            </a:r>
            <a:r>
              <a:rPr lang="en-US" sz="2400" dirty="0">
                <a:solidFill>
                  <a:schemeClr val="tx1"/>
                </a:solidFill>
                <a:cs typeface="Arial" panose="020B0604020202020204" pitchFamily="34" charset="0"/>
              </a:rPr>
              <a:t>have a plan for how to get to </a:t>
            </a:r>
            <a:r>
              <a:rPr lang="en-US" sz="2400" dirty="0" smtClean="0">
                <a:solidFill>
                  <a:schemeClr val="tx1"/>
                </a:solidFill>
                <a:cs typeface="Arial" panose="020B0604020202020204" pitchFamily="34" charset="0"/>
              </a:rPr>
              <a:t>the nearest phone.</a:t>
            </a:r>
            <a:endParaRPr lang="en-US" sz="2400" dirty="0">
              <a:solidFill>
                <a:schemeClr val="tx1"/>
              </a:solidFill>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Be </a:t>
            </a:r>
            <a:r>
              <a:rPr lang="en-US" sz="2400" dirty="0">
                <a:solidFill>
                  <a:schemeClr val="tx1"/>
                </a:solidFill>
                <a:cs typeface="Arial" panose="020B0604020202020204" pitchFamily="34" charset="0"/>
              </a:rPr>
              <a:t>able to describe the </a:t>
            </a:r>
            <a:r>
              <a:rPr lang="en-US" sz="2400" dirty="0" smtClean="0">
                <a:solidFill>
                  <a:schemeClr val="tx1"/>
                </a:solidFill>
                <a:cs typeface="Arial" panose="020B0604020202020204" pitchFamily="34" charset="0"/>
              </a:rPr>
              <a:t>       location and directions </a:t>
            </a:r>
            <a:r>
              <a:rPr lang="en-US" sz="2400" dirty="0">
                <a:solidFill>
                  <a:schemeClr val="tx1"/>
                </a:solidFill>
                <a:cs typeface="Arial" panose="020B0604020202020204" pitchFamily="34" charset="0"/>
              </a:rPr>
              <a:t>to </a:t>
            </a:r>
            <a:r>
              <a:rPr lang="en-US" sz="2400" dirty="0" smtClean="0">
                <a:solidFill>
                  <a:schemeClr val="tx1"/>
                </a:solidFill>
                <a:cs typeface="Arial" panose="020B0604020202020204" pitchFamily="34" charset="0"/>
              </a:rPr>
              <a:t>  get there.</a:t>
            </a:r>
            <a:endParaRPr lang="en-US" sz="2400" dirty="0">
              <a:solidFill>
                <a:schemeClr val="tx1"/>
              </a:solidFill>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362200"/>
            <a:ext cx="3708320" cy="2781240"/>
          </a:xfrm>
          <a:prstGeom prst="rect">
            <a:avLst/>
          </a:prstGeom>
        </p:spPr>
      </p:pic>
      <p:sp>
        <p:nvSpPr>
          <p:cNvPr id="2" name="Slide Number Placeholder 1"/>
          <p:cNvSpPr>
            <a:spLocks noGrp="1"/>
          </p:cNvSpPr>
          <p:nvPr>
            <p:ph type="sldNum" sz="quarter" idx="12"/>
          </p:nvPr>
        </p:nvSpPr>
        <p:spPr/>
        <p:txBody>
          <a:bodyPr/>
          <a:lstStyle/>
          <a:p>
            <a:fld id="{8C9E1820-E9B2-42D1-9078-7F6EB35AD6D1}" type="slidenum">
              <a:rPr lang="en-US" smtClean="0"/>
              <a:pPr/>
              <a:t>77</a:t>
            </a:fld>
            <a:endParaRPr lang="en-US" dirty="0"/>
          </a:p>
        </p:txBody>
      </p:sp>
    </p:spTree>
    <p:extLst>
      <p:ext uri="{BB962C8B-B14F-4D97-AF65-F5344CB8AC3E}">
        <p14:creationId xmlns:p14="http://schemas.microsoft.com/office/powerpoint/2010/main" val="23232305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sz="4000" dirty="0" smtClean="0"/>
              <a:t>1</a:t>
            </a:r>
            <a:r>
              <a:rPr sz="4000" baseline="30000" dirty="0" smtClean="0"/>
              <a:t>st</a:t>
            </a:r>
            <a:r>
              <a:rPr sz="4000" dirty="0" smtClean="0"/>
              <a:t> Class First Aid </a:t>
            </a:r>
            <a:r>
              <a:rPr lang="en-US" sz="4000" dirty="0" smtClean="0"/>
              <a:t/>
            </a:r>
            <a:br>
              <a:rPr lang="en-US" sz="4000" dirty="0" smtClean="0"/>
            </a:br>
            <a:r>
              <a:rPr sz="4000" dirty="0" smtClean="0"/>
              <a:t>Requirements</a:t>
            </a:r>
            <a:endParaRPr lang="en-US" sz="4000" dirty="0"/>
          </a:p>
        </p:txBody>
      </p:sp>
      <p:sp>
        <p:nvSpPr>
          <p:cNvPr id="3" name="Text Placeholder 2"/>
          <p:cNvSpPr>
            <a:spLocks noGrp="1"/>
          </p:cNvSpPr>
          <p:nvPr>
            <p:ph idx="1"/>
          </p:nvPr>
        </p:nvSpPr>
        <p:spPr/>
        <p:txBody>
          <a:bodyPr>
            <a:normAutofit/>
          </a:bodyPr>
          <a:lstStyle/>
          <a:p>
            <a:pPr marL="0" lvl="0" indent="0" eaLnBrk="0" fontAlgn="base" hangingPunct="0">
              <a:spcBef>
                <a:spcPct val="0"/>
              </a:spcBef>
              <a:spcAft>
                <a:spcPct val="0"/>
              </a:spcAft>
              <a:buClrTx/>
              <a:buSzTx/>
              <a:buNone/>
            </a:pPr>
            <a:r>
              <a:rPr lang="en-US" altLang="en-US" sz="2000" dirty="0" smtClean="0"/>
              <a:t>7a. Demonstrate </a:t>
            </a:r>
            <a:r>
              <a:rPr lang="en-US" altLang="en-US" sz="2000" dirty="0"/>
              <a:t>bandages for a sprained ankle and for injuries on </a:t>
            </a:r>
            <a:endParaRPr lang="en-US" altLang="en-US" sz="2000" dirty="0" smtClean="0"/>
          </a:p>
          <a:p>
            <a:pPr marL="0" lvl="0" indent="0" eaLnBrk="0" fontAlgn="base" hangingPunct="0">
              <a:spcBef>
                <a:spcPct val="0"/>
              </a:spcBef>
              <a:spcAft>
                <a:spcPct val="0"/>
              </a:spcAft>
              <a:buClrTx/>
              <a:buSzTx/>
              <a:buNone/>
            </a:pPr>
            <a:r>
              <a:rPr lang="en-US" altLang="en-US" sz="2000" dirty="0"/>
              <a:t> </a:t>
            </a:r>
            <a:r>
              <a:rPr lang="en-US" altLang="en-US" sz="2000" dirty="0" smtClean="0"/>
              <a:t>     the </a:t>
            </a:r>
            <a:r>
              <a:rPr lang="en-US" altLang="en-US" sz="2000" dirty="0"/>
              <a:t>head, the upper arm, and the collarbone. </a:t>
            </a:r>
          </a:p>
          <a:p>
            <a:pPr marL="0" lvl="0" indent="0" eaLnBrk="0" fontAlgn="base" hangingPunct="0">
              <a:spcBef>
                <a:spcPct val="0"/>
              </a:spcBef>
              <a:spcAft>
                <a:spcPct val="0"/>
              </a:spcAft>
              <a:buClrTx/>
              <a:buSzTx/>
              <a:buNone/>
            </a:pPr>
            <a:r>
              <a:rPr lang="en-US" altLang="en-US" sz="2000" dirty="0" smtClean="0"/>
              <a:t>7b. By </a:t>
            </a:r>
            <a:r>
              <a:rPr lang="en-US" altLang="en-US" sz="2000" dirty="0"/>
              <a:t>yourself and with a partner, show how to: </a:t>
            </a:r>
          </a:p>
          <a:p>
            <a:pPr marL="457200" lvl="1" indent="0" eaLnBrk="0" fontAlgn="base" hangingPunct="0">
              <a:spcBef>
                <a:spcPct val="0"/>
              </a:spcBef>
              <a:spcAft>
                <a:spcPct val="0"/>
              </a:spcAft>
              <a:buClrTx/>
              <a:buSzTx/>
              <a:buNone/>
            </a:pPr>
            <a:r>
              <a:rPr lang="en-US" altLang="en-US" sz="2000" dirty="0">
                <a:solidFill>
                  <a:schemeClr val="tx1"/>
                </a:solidFill>
              </a:rPr>
              <a:t>Transport a person from a smoke-filled room. </a:t>
            </a:r>
          </a:p>
          <a:p>
            <a:pPr marL="457200" lvl="1" indent="0" eaLnBrk="0" fontAlgn="base" hangingPunct="0">
              <a:spcBef>
                <a:spcPct val="0"/>
              </a:spcBef>
              <a:spcAft>
                <a:spcPct val="0"/>
              </a:spcAft>
              <a:buClrTx/>
              <a:buSzTx/>
              <a:buNone/>
            </a:pPr>
            <a:r>
              <a:rPr lang="en-US" altLang="en-US" sz="2000" dirty="0">
                <a:solidFill>
                  <a:schemeClr val="tx1"/>
                </a:solidFill>
              </a:rPr>
              <a:t>Transport for at least 25 yards a person with a sprained ankle. </a:t>
            </a:r>
          </a:p>
          <a:p>
            <a:pPr marL="0" lvl="0" indent="0" eaLnBrk="0" fontAlgn="base" hangingPunct="0">
              <a:spcBef>
                <a:spcPct val="0"/>
              </a:spcBef>
              <a:spcAft>
                <a:spcPct val="0"/>
              </a:spcAft>
              <a:buClrTx/>
              <a:buSzTx/>
              <a:buNone/>
            </a:pPr>
            <a:r>
              <a:rPr lang="en-US" altLang="en-US" sz="2000" dirty="0" smtClean="0"/>
              <a:t>7c. Tell </a:t>
            </a:r>
            <a:r>
              <a:rPr lang="en-US" altLang="en-US" sz="2000" dirty="0"/>
              <a:t>the five most common signals of a heart attack. Explain the </a:t>
            </a:r>
            <a:endParaRPr lang="en-US" altLang="en-US" sz="2000" dirty="0" smtClean="0"/>
          </a:p>
          <a:p>
            <a:pPr marL="0" lvl="0" indent="0" eaLnBrk="0" fontAlgn="base" hangingPunct="0">
              <a:spcBef>
                <a:spcPct val="0"/>
              </a:spcBef>
              <a:spcAft>
                <a:spcPct val="0"/>
              </a:spcAft>
              <a:buClrTx/>
              <a:buSzTx/>
              <a:buNone/>
            </a:pPr>
            <a:r>
              <a:rPr lang="en-US" altLang="en-US" sz="2000" dirty="0"/>
              <a:t> </a:t>
            </a:r>
            <a:r>
              <a:rPr lang="en-US" altLang="en-US" sz="2000" dirty="0" smtClean="0"/>
              <a:t>     steps </a:t>
            </a:r>
            <a:r>
              <a:rPr lang="en-US" altLang="en-US" sz="2000" dirty="0"/>
              <a:t>(procedures) in cardiopulmonary resuscitation (CPR). </a:t>
            </a:r>
          </a:p>
          <a:p>
            <a:pPr marL="0" lvl="0" indent="0" eaLnBrk="0" fontAlgn="base" hangingPunct="0">
              <a:spcBef>
                <a:spcPct val="0"/>
              </a:spcBef>
              <a:spcAft>
                <a:spcPct val="0"/>
              </a:spcAft>
              <a:buClrTx/>
              <a:buSzTx/>
              <a:buNone/>
            </a:pPr>
            <a:r>
              <a:rPr lang="en-US" altLang="en-US" sz="2000" dirty="0" smtClean="0"/>
              <a:t>7d. Tell </a:t>
            </a:r>
            <a:r>
              <a:rPr lang="en-US" altLang="en-US" sz="2000" dirty="0"/>
              <a:t>what utility services exist in your home or meeting place. </a:t>
            </a:r>
            <a:endParaRPr lang="en-US" altLang="en-US" sz="2000" dirty="0" smtClean="0"/>
          </a:p>
          <a:p>
            <a:pPr marL="0" lvl="0" indent="0" eaLnBrk="0" fontAlgn="base" hangingPunct="0">
              <a:spcBef>
                <a:spcPct val="0"/>
              </a:spcBef>
              <a:spcAft>
                <a:spcPct val="0"/>
              </a:spcAft>
              <a:buClrTx/>
              <a:buSzTx/>
              <a:buNone/>
            </a:pPr>
            <a:r>
              <a:rPr lang="en-US" altLang="en-US" sz="2000" dirty="0"/>
              <a:t> </a:t>
            </a:r>
            <a:r>
              <a:rPr lang="en-US" altLang="en-US" sz="2000" dirty="0" smtClean="0"/>
              <a:t>     Describe </a:t>
            </a:r>
            <a:r>
              <a:rPr lang="en-US" altLang="en-US" sz="2000" dirty="0"/>
              <a:t>potential hazards associated with these utilities and </a:t>
            </a:r>
            <a:endParaRPr lang="en-US" altLang="en-US" sz="2000" dirty="0" smtClean="0"/>
          </a:p>
          <a:p>
            <a:pPr marL="0" lvl="0" indent="0" eaLnBrk="0" fontAlgn="base" hangingPunct="0">
              <a:spcBef>
                <a:spcPct val="0"/>
              </a:spcBef>
              <a:spcAft>
                <a:spcPct val="0"/>
              </a:spcAft>
              <a:buClrTx/>
              <a:buSzTx/>
              <a:buNone/>
            </a:pPr>
            <a:r>
              <a:rPr lang="en-US" altLang="en-US" sz="2000" dirty="0"/>
              <a:t> </a:t>
            </a:r>
            <a:r>
              <a:rPr lang="en-US" altLang="en-US" sz="2000" dirty="0" smtClean="0"/>
              <a:t>     tell </a:t>
            </a:r>
            <a:r>
              <a:rPr lang="en-US" altLang="en-US" sz="2000" dirty="0"/>
              <a:t>how to respond in emergency situations. </a:t>
            </a:r>
          </a:p>
          <a:p>
            <a:pPr marL="0" lvl="0" indent="0" eaLnBrk="0" fontAlgn="base" hangingPunct="0">
              <a:spcBef>
                <a:spcPct val="0"/>
              </a:spcBef>
              <a:spcAft>
                <a:spcPct val="0"/>
              </a:spcAft>
              <a:buClrTx/>
              <a:buSzTx/>
              <a:buNone/>
            </a:pPr>
            <a:r>
              <a:rPr lang="en-US" altLang="en-US" sz="2000" dirty="0" smtClean="0"/>
              <a:t>7e. Develop </a:t>
            </a:r>
            <a:r>
              <a:rPr lang="en-US" altLang="en-US" sz="2000" dirty="0"/>
              <a:t>an emergency action plan for your home that includes </a:t>
            </a:r>
            <a:endParaRPr lang="en-US" altLang="en-US" sz="2000" dirty="0" smtClean="0"/>
          </a:p>
          <a:p>
            <a:pPr marL="0" lvl="0" indent="0" eaLnBrk="0" fontAlgn="base" hangingPunct="0">
              <a:spcBef>
                <a:spcPct val="0"/>
              </a:spcBef>
              <a:spcAft>
                <a:spcPct val="0"/>
              </a:spcAft>
              <a:buClrTx/>
              <a:buSzTx/>
              <a:buNone/>
            </a:pPr>
            <a:r>
              <a:rPr lang="en-US" altLang="en-US" sz="2000" dirty="0"/>
              <a:t> </a:t>
            </a:r>
            <a:r>
              <a:rPr lang="en-US" altLang="en-US" sz="2000" dirty="0" smtClean="0"/>
              <a:t>     what </a:t>
            </a:r>
            <a:r>
              <a:rPr lang="en-US" altLang="en-US" sz="2000" dirty="0"/>
              <a:t>to do in case of fire, storm, power outage, and water </a:t>
            </a:r>
            <a:endParaRPr lang="en-US" altLang="en-US" sz="2000" dirty="0" smtClean="0"/>
          </a:p>
          <a:p>
            <a:pPr marL="0" lvl="0" indent="0" eaLnBrk="0" fontAlgn="base" hangingPunct="0">
              <a:spcBef>
                <a:spcPct val="0"/>
              </a:spcBef>
              <a:spcAft>
                <a:spcPct val="0"/>
              </a:spcAft>
              <a:buClrTx/>
              <a:buSzTx/>
              <a:buNone/>
            </a:pPr>
            <a:r>
              <a:rPr lang="en-US" altLang="en-US" sz="2000" dirty="0"/>
              <a:t> </a:t>
            </a:r>
            <a:r>
              <a:rPr lang="en-US" altLang="en-US" sz="2000" dirty="0" smtClean="0"/>
              <a:t>     outage</a:t>
            </a:r>
            <a:r>
              <a:rPr lang="en-US" altLang="en-US" sz="2000" dirty="0"/>
              <a:t>. </a:t>
            </a:r>
          </a:p>
          <a:p>
            <a:pPr marL="0" lvl="0" indent="0" eaLnBrk="0" fontAlgn="base" hangingPunct="0">
              <a:spcBef>
                <a:spcPct val="0"/>
              </a:spcBef>
              <a:spcAft>
                <a:spcPct val="0"/>
              </a:spcAft>
              <a:buClrTx/>
              <a:buSzTx/>
              <a:buNone/>
            </a:pPr>
            <a:r>
              <a:rPr lang="en-US" altLang="en-US" sz="2000" dirty="0" smtClean="0"/>
              <a:t>7f. Explain </a:t>
            </a:r>
            <a:r>
              <a:rPr lang="en-US" altLang="en-US" sz="2000" dirty="0"/>
              <a:t>how to obtain potable water in an emergency. </a:t>
            </a:r>
          </a:p>
          <a:p>
            <a:pPr marL="457200" indent="-457200">
              <a:buFont typeface="Arial" panose="020B0604020202020204" pitchFamily="34" charset="0"/>
              <a:buChar char="•"/>
            </a:pPr>
            <a:endParaRPr lang="en-US" altLang="en-US" sz="2800" dirty="0"/>
          </a:p>
          <a:p>
            <a:pPr marL="457200" indent="-457200">
              <a:buFont typeface="Arial" panose="020B0604020202020204" pitchFamily="34" charset="0"/>
              <a:buChar char="•"/>
            </a:pPr>
            <a:endParaRPr lang="en-US" sz="2800" dirty="0" smtClean="0"/>
          </a:p>
        </p:txBody>
      </p:sp>
      <p:sp>
        <p:nvSpPr>
          <p:cNvPr id="4" name="Slide Number Placeholder 3"/>
          <p:cNvSpPr>
            <a:spLocks noGrp="1"/>
          </p:cNvSpPr>
          <p:nvPr>
            <p:ph type="sldNum" sz="quarter" idx="12"/>
          </p:nvPr>
        </p:nvSpPr>
        <p:spPr/>
        <p:txBody>
          <a:bodyPr/>
          <a:lstStyle/>
          <a:p>
            <a:fld id="{8C9E1820-E9B2-42D1-9078-7F6EB35AD6D1}" type="slidenum">
              <a:rPr lang="en-US" smtClean="0"/>
              <a:pPr/>
              <a:t>78</a:t>
            </a:fld>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7280910" y="0"/>
            <a:ext cx="1847850" cy="2276475"/>
          </a:xfrm>
          <a:prstGeom prst="rect">
            <a:avLst/>
          </a:prstGeom>
        </p:spPr>
      </p:pic>
    </p:spTree>
    <p:extLst>
      <p:ext uri="{BB962C8B-B14F-4D97-AF65-F5344CB8AC3E}">
        <p14:creationId xmlns:p14="http://schemas.microsoft.com/office/powerpoint/2010/main" val="33497728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First Aid for Sprains</a:t>
            </a:r>
            <a:endParaRPr lang="en-US" dirty="0"/>
          </a:p>
        </p:txBody>
      </p:sp>
      <p:sp>
        <p:nvSpPr>
          <p:cNvPr id="12" name="Content Placeholder 11"/>
          <p:cNvSpPr>
            <a:spLocks noGrp="1"/>
          </p:cNvSpPr>
          <p:nvPr>
            <p:ph sz="half" idx="1"/>
          </p:nvPr>
        </p:nvSpPr>
        <p:spPr>
          <a:xfrm>
            <a:off x="457200" y="1920085"/>
            <a:ext cx="4495800" cy="4434840"/>
          </a:xfrm>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Immobilize area in position   found.</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Put ice or cold pack on area.</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Wrap joint with compression bandage.</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Use soft splint to immobilize and support joint.</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Seek medical attention if     appropriate.</a:t>
            </a:r>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967" r="8512" b="3376"/>
          <a:stretch/>
        </p:blipFill>
        <p:spPr>
          <a:xfrm>
            <a:off x="4953000" y="2057400"/>
            <a:ext cx="3962400" cy="2743200"/>
          </a:xfrm>
          <a:prstGeom prst="rect">
            <a:avLst/>
          </a:prstGeom>
        </p:spPr>
      </p:pic>
      <p:sp>
        <p:nvSpPr>
          <p:cNvPr id="5" name="Slide Number Placeholder 4"/>
          <p:cNvSpPr>
            <a:spLocks noGrp="1"/>
          </p:cNvSpPr>
          <p:nvPr>
            <p:ph type="sldNum" sz="quarter" idx="12"/>
          </p:nvPr>
        </p:nvSpPr>
        <p:spPr/>
        <p:txBody>
          <a:bodyPr/>
          <a:lstStyle/>
          <a:p>
            <a:fld id="{8C9E1820-E9B2-42D1-9078-7F6EB35AD6D1}" type="slidenum">
              <a:rPr lang="en-US" smtClean="0"/>
              <a:pPr/>
              <a:t>79</a:t>
            </a:fld>
            <a:endParaRPr lang="en-US" dirty="0"/>
          </a:p>
        </p:txBody>
      </p:sp>
    </p:spTree>
    <p:extLst>
      <p:ext uri="{BB962C8B-B14F-4D97-AF65-F5344CB8AC3E}">
        <p14:creationId xmlns:p14="http://schemas.microsoft.com/office/powerpoint/2010/main" val="404773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8C9E1820-E9B2-42D1-9078-7F6EB35AD6D1}" type="slidenum">
              <a:rPr lang="en-US" smtClean="0"/>
              <a:pPr/>
              <a:t>8</a:t>
            </a:fld>
            <a:endParaRPr lang="en-US" dirty="0"/>
          </a:p>
        </p:txBody>
      </p:sp>
    </p:spTree>
    <p:extLst>
      <p:ext uri="{BB962C8B-B14F-4D97-AF65-F5344CB8AC3E}">
        <p14:creationId xmlns:p14="http://schemas.microsoft.com/office/powerpoint/2010/main" val="886075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4863" y="6117067"/>
            <a:ext cx="136151" cy="128240"/>
          </a:xfrm>
          <a:prstGeom prst="rect">
            <a:avLst/>
          </a:prstGeom>
        </p:spPr>
        <p:txBody>
          <a:bodyPr vert="horz" wrap="square" lIns="0" tIns="0" rIns="0" bIns="0" rtlCol="0">
            <a:spAutoFit/>
          </a:bodyPr>
          <a:lstStyle/>
          <a:p>
            <a:pPr>
              <a:lnSpc>
                <a:spcPts val="1006"/>
              </a:lnSpc>
            </a:pPr>
            <a:r>
              <a:rPr sz="1059" spc="-26" dirty="0">
                <a:solidFill>
                  <a:srgbClr val="898989"/>
                </a:solidFill>
                <a:latin typeface="Trebuchet MS"/>
                <a:cs typeface="Trebuchet MS"/>
              </a:rPr>
              <a:t>88</a:t>
            </a:r>
            <a:endParaRPr sz="1059" dirty="0">
              <a:latin typeface="Trebuchet MS"/>
              <a:cs typeface="Trebuchet MS"/>
            </a:endParaRPr>
          </a:p>
        </p:txBody>
      </p:sp>
      <p:sp>
        <p:nvSpPr>
          <p:cNvPr id="3" name="object 3"/>
          <p:cNvSpPr/>
          <p:nvPr/>
        </p:nvSpPr>
        <p:spPr>
          <a:xfrm>
            <a:off x="5878836" y="3744447"/>
            <a:ext cx="3160058" cy="2932804"/>
          </a:xfrm>
          <a:prstGeom prst="rect">
            <a:avLst/>
          </a:prstGeom>
          <a:blipFill>
            <a:blip r:embed="rId2" cstate="print"/>
            <a:stretch>
              <a:fillRect/>
            </a:stretch>
          </a:blipFill>
        </p:spPr>
        <p:txBody>
          <a:bodyPr wrap="square" lIns="0" tIns="0" rIns="0" bIns="0" rtlCol="0"/>
          <a:lstStyle/>
          <a:p>
            <a:endParaRPr sz="1588" dirty="0"/>
          </a:p>
        </p:txBody>
      </p:sp>
      <p:sp>
        <p:nvSpPr>
          <p:cNvPr id="4" name="object 4"/>
          <p:cNvSpPr/>
          <p:nvPr/>
        </p:nvSpPr>
        <p:spPr>
          <a:xfrm>
            <a:off x="409932" y="3758523"/>
            <a:ext cx="3025588" cy="2926079"/>
          </a:xfrm>
          <a:prstGeom prst="rect">
            <a:avLst/>
          </a:prstGeom>
          <a:blipFill>
            <a:blip r:embed="rId3" cstate="print"/>
            <a:stretch>
              <a:fillRect/>
            </a:stretch>
          </a:blipFill>
        </p:spPr>
        <p:txBody>
          <a:bodyPr wrap="square" lIns="0" tIns="0" rIns="0" bIns="0" rtlCol="0"/>
          <a:lstStyle/>
          <a:p>
            <a:endParaRPr sz="1588" dirty="0"/>
          </a:p>
        </p:txBody>
      </p:sp>
      <p:sp>
        <p:nvSpPr>
          <p:cNvPr id="6" name="object 6"/>
          <p:cNvSpPr/>
          <p:nvPr/>
        </p:nvSpPr>
        <p:spPr>
          <a:xfrm>
            <a:off x="3873608" y="365637"/>
            <a:ext cx="3765177" cy="3051137"/>
          </a:xfrm>
          <a:prstGeom prst="rect">
            <a:avLst/>
          </a:prstGeom>
          <a:blipFill>
            <a:blip r:embed="rId4" cstate="print"/>
            <a:stretch>
              <a:fillRect/>
            </a:stretch>
          </a:blipFill>
        </p:spPr>
        <p:txBody>
          <a:bodyPr wrap="square" lIns="0" tIns="0" rIns="0" bIns="0" rtlCol="0"/>
          <a:lstStyle/>
          <a:p>
            <a:endParaRPr sz="1588" dirty="0"/>
          </a:p>
        </p:txBody>
      </p:sp>
      <p:sp>
        <p:nvSpPr>
          <p:cNvPr id="14" name="TextBox 13"/>
          <p:cNvSpPr txBox="1"/>
          <p:nvPr/>
        </p:nvSpPr>
        <p:spPr>
          <a:xfrm>
            <a:off x="6720530" y="573836"/>
            <a:ext cx="1966270" cy="923330"/>
          </a:xfrm>
          <a:prstGeom prst="rect">
            <a:avLst/>
          </a:prstGeom>
          <a:solidFill>
            <a:srgbClr val="7030A0"/>
          </a:solid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1. Hold end in        place for first     turn of bandage</a:t>
            </a:r>
            <a:endParaRPr lang="en-US"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4038600" y="4898870"/>
            <a:ext cx="1966270" cy="1200329"/>
          </a:xfrm>
          <a:prstGeom prst="rect">
            <a:avLst/>
          </a:prstGeom>
          <a:solidFill>
            <a:srgbClr val="7030A0"/>
          </a:solid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3. Fasten end of   bandage with    clips, tape, or   safety pins</a:t>
            </a:r>
            <a:endParaRPr lang="en-US"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800236" y="2281195"/>
            <a:ext cx="2244979" cy="1477328"/>
          </a:xfrm>
          <a:prstGeom prst="rect">
            <a:avLst/>
          </a:prstGeom>
          <a:solidFill>
            <a:srgbClr val="7030A0"/>
          </a:solid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2. Continue with   overlapping turns         (overlap by about 3/4 of previous      turn</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61391" y="112171"/>
            <a:ext cx="3456384" cy="1384995"/>
          </a:xfrm>
          <a:prstGeom prst="rect">
            <a:avLst/>
          </a:prstGeom>
          <a:solidFill>
            <a:srgbClr val="7030A0"/>
          </a:solid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Wrapping a Sprain with an Elastic      Bandage</a:t>
            </a:r>
            <a:endParaRPr lang="en-US" sz="2800" b="1"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8C9E1820-E9B2-42D1-9078-7F6EB35AD6D1}" type="slidenum">
              <a:rPr lang="en-US" smtClean="0"/>
              <a:pPr/>
              <a:t>80</a:t>
            </a:fld>
            <a:endParaRPr lang="en-US" dirty="0"/>
          </a:p>
        </p:txBody>
      </p:sp>
    </p:spTree>
    <p:extLst>
      <p:ext uri="{BB962C8B-B14F-4D97-AF65-F5344CB8AC3E}">
        <p14:creationId xmlns:p14="http://schemas.microsoft.com/office/powerpoint/2010/main" val="3314594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4863" y="6117067"/>
            <a:ext cx="136151" cy="128240"/>
          </a:xfrm>
          <a:prstGeom prst="rect">
            <a:avLst/>
          </a:prstGeom>
        </p:spPr>
        <p:txBody>
          <a:bodyPr vert="horz" wrap="square" lIns="0" tIns="0" rIns="0" bIns="0" rtlCol="0">
            <a:spAutoFit/>
          </a:bodyPr>
          <a:lstStyle/>
          <a:p>
            <a:pPr>
              <a:lnSpc>
                <a:spcPts val="1006"/>
              </a:lnSpc>
            </a:pPr>
            <a:r>
              <a:rPr sz="1059" spc="-26" dirty="0">
                <a:solidFill>
                  <a:srgbClr val="898989"/>
                </a:solidFill>
                <a:latin typeface="Trebuchet MS"/>
                <a:cs typeface="Trebuchet MS"/>
              </a:rPr>
              <a:t>89</a:t>
            </a:r>
            <a:endParaRPr sz="1059" dirty="0">
              <a:latin typeface="Trebuchet MS"/>
              <a:cs typeface="Trebuchet MS"/>
            </a:endParaRPr>
          </a:p>
        </p:txBody>
      </p:sp>
      <p:grpSp>
        <p:nvGrpSpPr>
          <p:cNvPr id="14" name="Group 13"/>
          <p:cNvGrpSpPr/>
          <p:nvPr/>
        </p:nvGrpSpPr>
        <p:grpSpPr>
          <a:xfrm>
            <a:off x="1642283" y="139287"/>
            <a:ext cx="4437529" cy="2958353"/>
            <a:chOff x="537883" y="403412"/>
            <a:chExt cx="4437529" cy="2958353"/>
          </a:xfrm>
        </p:grpSpPr>
        <p:sp>
          <p:nvSpPr>
            <p:cNvPr id="3" name="object 3"/>
            <p:cNvSpPr/>
            <p:nvPr/>
          </p:nvSpPr>
          <p:spPr>
            <a:xfrm>
              <a:off x="537883" y="403412"/>
              <a:ext cx="4437529" cy="2958353"/>
            </a:xfrm>
            <a:prstGeom prst="rect">
              <a:avLst/>
            </a:prstGeom>
            <a:blipFill>
              <a:blip r:embed="rId2" cstate="print"/>
              <a:stretch>
                <a:fillRect/>
              </a:stretch>
            </a:blipFill>
          </p:spPr>
          <p:txBody>
            <a:bodyPr wrap="square" lIns="0" tIns="0" rIns="0" bIns="0" rtlCol="0"/>
            <a:lstStyle/>
            <a:p>
              <a:endParaRPr sz="1588" dirty="0"/>
            </a:p>
          </p:txBody>
        </p:sp>
        <p:sp>
          <p:nvSpPr>
            <p:cNvPr id="5" name="object 5"/>
            <p:cNvSpPr txBox="1"/>
            <p:nvPr/>
          </p:nvSpPr>
          <p:spPr>
            <a:xfrm>
              <a:off x="3635479" y="2786114"/>
              <a:ext cx="1143000" cy="371897"/>
            </a:xfrm>
            <a:prstGeom prst="rect">
              <a:avLst/>
            </a:prstGeom>
            <a:solidFill>
              <a:srgbClr val="7030A0"/>
            </a:solidFill>
          </p:spPr>
          <p:txBody>
            <a:bodyPr vert="horz" wrap="square" lIns="0" tIns="0" rIns="0" bIns="0" rtlCol="0">
              <a:spAutoFit/>
            </a:bodyPr>
            <a:lstStyle/>
            <a:p>
              <a:pPr marL="126633">
                <a:lnSpc>
                  <a:spcPts val="2915"/>
                </a:lnSpc>
              </a:pPr>
              <a:r>
                <a:rPr sz="2824" spc="-115" dirty="0">
                  <a:solidFill>
                    <a:srgbClr val="EEECE1"/>
                  </a:solidFill>
                  <a:latin typeface="Trebuchet MS"/>
                  <a:cs typeface="Trebuchet MS"/>
                </a:rPr>
                <a:t>Elbow</a:t>
              </a:r>
              <a:endParaRPr sz="2824" dirty="0">
                <a:latin typeface="Trebuchet MS"/>
                <a:cs typeface="Trebuchet MS"/>
              </a:endParaRPr>
            </a:p>
          </p:txBody>
        </p:sp>
      </p:grpSp>
      <p:grpSp>
        <p:nvGrpSpPr>
          <p:cNvPr id="15" name="Group 14"/>
          <p:cNvGrpSpPr/>
          <p:nvPr/>
        </p:nvGrpSpPr>
        <p:grpSpPr>
          <a:xfrm>
            <a:off x="4980883" y="3542624"/>
            <a:ext cx="4034117" cy="2689412"/>
            <a:chOff x="4556664" y="3765176"/>
            <a:chExt cx="4034117" cy="2689412"/>
          </a:xfrm>
        </p:grpSpPr>
        <p:sp>
          <p:nvSpPr>
            <p:cNvPr id="4" name="object 4"/>
            <p:cNvSpPr>
              <a:spLocks noChangeAspect="1"/>
            </p:cNvSpPr>
            <p:nvPr/>
          </p:nvSpPr>
          <p:spPr>
            <a:xfrm>
              <a:off x="4556664" y="3765176"/>
              <a:ext cx="4034117" cy="2689412"/>
            </a:xfrm>
            <a:prstGeom prst="rect">
              <a:avLst/>
            </a:prstGeom>
            <a:blipFill>
              <a:blip r:embed="rId3" cstate="print"/>
              <a:stretch>
                <a:fillRect/>
              </a:stretch>
            </a:blipFill>
          </p:spPr>
          <p:txBody>
            <a:bodyPr wrap="square" lIns="0" tIns="0" rIns="0" bIns="0" rtlCol="0"/>
            <a:lstStyle/>
            <a:p>
              <a:endParaRPr sz="1588" dirty="0"/>
            </a:p>
          </p:txBody>
        </p:sp>
        <p:sp>
          <p:nvSpPr>
            <p:cNvPr id="6" name="object 6"/>
            <p:cNvSpPr txBox="1"/>
            <p:nvPr/>
          </p:nvSpPr>
          <p:spPr>
            <a:xfrm>
              <a:off x="7125295" y="5709552"/>
              <a:ext cx="1143000" cy="371897"/>
            </a:xfrm>
            <a:prstGeom prst="rect">
              <a:avLst/>
            </a:prstGeom>
            <a:solidFill>
              <a:srgbClr val="7030A0"/>
            </a:solidFill>
          </p:spPr>
          <p:txBody>
            <a:bodyPr vert="horz" wrap="square" lIns="0" tIns="0" rIns="0" bIns="0" rtlCol="0">
              <a:spAutoFit/>
            </a:bodyPr>
            <a:lstStyle/>
            <a:p>
              <a:pPr marL="208441">
                <a:lnSpc>
                  <a:spcPts val="2915"/>
                </a:lnSpc>
              </a:pPr>
              <a:r>
                <a:rPr sz="2824" spc="-137" dirty="0">
                  <a:solidFill>
                    <a:srgbClr val="EEECE1"/>
                  </a:solidFill>
                  <a:latin typeface="Trebuchet MS"/>
                  <a:cs typeface="Trebuchet MS"/>
                </a:rPr>
                <a:t>Knee</a:t>
              </a:r>
              <a:endParaRPr sz="2824" dirty="0">
                <a:latin typeface="Trebuchet MS"/>
                <a:cs typeface="Trebuchet MS"/>
              </a:endParaRPr>
            </a:p>
          </p:txBody>
        </p:sp>
      </p:grpSp>
      <p:grpSp>
        <p:nvGrpSpPr>
          <p:cNvPr id="16" name="Group 15"/>
          <p:cNvGrpSpPr/>
          <p:nvPr/>
        </p:nvGrpSpPr>
        <p:grpSpPr>
          <a:xfrm>
            <a:off x="1642283" y="3542624"/>
            <a:ext cx="3563471" cy="2690756"/>
            <a:chOff x="537882" y="3763832"/>
            <a:chExt cx="3563471" cy="2690756"/>
          </a:xfrm>
        </p:grpSpPr>
        <p:sp>
          <p:nvSpPr>
            <p:cNvPr id="7" name="object 7"/>
            <p:cNvSpPr/>
            <p:nvPr/>
          </p:nvSpPr>
          <p:spPr>
            <a:xfrm>
              <a:off x="537882" y="3763832"/>
              <a:ext cx="3563471" cy="2690756"/>
            </a:xfrm>
            <a:prstGeom prst="rect">
              <a:avLst/>
            </a:prstGeom>
            <a:blipFill>
              <a:blip r:embed="rId4" cstate="print"/>
              <a:stretch>
                <a:fillRect/>
              </a:stretch>
            </a:blipFill>
          </p:spPr>
          <p:txBody>
            <a:bodyPr wrap="square" lIns="0" tIns="0" rIns="0" bIns="0" rtlCol="0"/>
            <a:lstStyle/>
            <a:p>
              <a:endParaRPr sz="1588" dirty="0"/>
            </a:p>
          </p:txBody>
        </p:sp>
        <p:sp>
          <p:nvSpPr>
            <p:cNvPr id="8" name="object 8"/>
            <p:cNvSpPr txBox="1"/>
            <p:nvPr/>
          </p:nvSpPr>
          <p:spPr>
            <a:xfrm>
              <a:off x="2852519" y="5888039"/>
              <a:ext cx="1143000" cy="371897"/>
            </a:xfrm>
            <a:prstGeom prst="rect">
              <a:avLst/>
            </a:prstGeom>
            <a:solidFill>
              <a:srgbClr val="7030A0"/>
            </a:solidFill>
          </p:spPr>
          <p:txBody>
            <a:bodyPr vert="horz" wrap="square" lIns="0" tIns="0" rIns="0" bIns="0" rtlCol="0">
              <a:spAutoFit/>
            </a:bodyPr>
            <a:lstStyle/>
            <a:p>
              <a:pPr marL="161934">
                <a:lnSpc>
                  <a:spcPts val="2915"/>
                </a:lnSpc>
              </a:pPr>
              <a:r>
                <a:rPr sz="2824" spc="-119" dirty="0">
                  <a:solidFill>
                    <a:srgbClr val="EEECE1"/>
                  </a:solidFill>
                  <a:latin typeface="Trebuchet MS"/>
                  <a:cs typeface="Trebuchet MS"/>
                </a:rPr>
                <a:t>Ankle</a:t>
              </a:r>
              <a:endParaRPr sz="2824" dirty="0">
                <a:latin typeface="Trebuchet MS"/>
                <a:cs typeface="Trebuchet MS"/>
              </a:endParaRPr>
            </a:p>
          </p:txBody>
        </p:sp>
      </p:grpSp>
      <p:sp>
        <p:nvSpPr>
          <p:cNvPr id="12" name="TextBox 11"/>
          <p:cNvSpPr txBox="1"/>
          <p:nvPr/>
        </p:nvSpPr>
        <p:spPr>
          <a:xfrm>
            <a:off x="6189495" y="1018298"/>
            <a:ext cx="2952328"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Elastic bandage will work at any joint on the limbs.</a:t>
            </a:r>
            <a:endParaRPr lang="en-US" sz="2400" dirty="0">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8C9E1820-E9B2-42D1-9078-7F6EB35AD6D1}" type="slidenum">
              <a:rPr lang="en-US" smtClean="0"/>
              <a:pPr/>
              <a:t>81</a:t>
            </a:fld>
            <a:endParaRPr lang="en-US" dirty="0"/>
          </a:p>
        </p:txBody>
      </p:sp>
    </p:spTree>
    <p:extLst>
      <p:ext uri="{BB962C8B-B14F-4D97-AF65-F5344CB8AC3E}">
        <p14:creationId xmlns:p14="http://schemas.microsoft.com/office/powerpoint/2010/main" val="5217710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Bandaging</a:t>
            </a:r>
            <a:endParaRPr lang="en-US" dirty="0"/>
          </a:p>
        </p:txBody>
      </p:sp>
      <p:sp>
        <p:nvSpPr>
          <p:cNvPr id="3" name="object 3"/>
          <p:cNvSpPr>
            <a:spLocks noChangeAspect="1"/>
          </p:cNvSpPr>
          <p:nvPr/>
        </p:nvSpPr>
        <p:spPr>
          <a:xfrm>
            <a:off x="1873796" y="2133600"/>
            <a:ext cx="5472608" cy="3629833"/>
          </a:xfrm>
          <a:prstGeom prst="rect">
            <a:avLst/>
          </a:prstGeom>
          <a:blipFill>
            <a:blip r:embed="rId2" cstate="print"/>
            <a:stretch>
              <a:fillRect/>
            </a:stretch>
          </a:blipFill>
        </p:spPr>
        <p:txBody>
          <a:bodyPr wrap="square" lIns="0" tIns="0" rIns="0" bIns="0" rtlCol="0"/>
          <a:lstStyle/>
          <a:p>
            <a:endParaRPr sz="1588" dirty="0"/>
          </a:p>
        </p:txBody>
      </p:sp>
      <p:sp>
        <p:nvSpPr>
          <p:cNvPr id="5" name="Slide Number Placeholder 4"/>
          <p:cNvSpPr>
            <a:spLocks noGrp="1"/>
          </p:cNvSpPr>
          <p:nvPr>
            <p:ph type="sldNum" sz="quarter" idx="12"/>
          </p:nvPr>
        </p:nvSpPr>
        <p:spPr/>
        <p:txBody>
          <a:bodyPr/>
          <a:lstStyle/>
          <a:p>
            <a:fld id="{8C9E1820-E9B2-42D1-9078-7F6EB35AD6D1}" type="slidenum">
              <a:rPr lang="en-US" smtClean="0"/>
              <a:pPr/>
              <a:t>82</a:t>
            </a:fld>
            <a:endParaRPr lang="en-US" dirty="0"/>
          </a:p>
        </p:txBody>
      </p:sp>
    </p:spTree>
    <p:extLst>
      <p:ext uri="{BB962C8B-B14F-4D97-AF65-F5344CB8AC3E}">
        <p14:creationId xmlns:p14="http://schemas.microsoft.com/office/powerpoint/2010/main" val="2562739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Bandaging Techniques</a:t>
            </a:r>
            <a:endParaRPr lang="en-US" dirty="0"/>
          </a:p>
        </p:txBody>
      </p:sp>
      <p:sp>
        <p:nvSpPr>
          <p:cNvPr id="7" name="Content Placeholder 6"/>
          <p:cNvSpPr>
            <a:spLocks noGrp="1"/>
          </p:cNvSpPr>
          <p:nvPr>
            <p:ph sz="half" idx="1"/>
          </p:nvPr>
        </p:nvSpPr>
        <p:spPr>
          <a:xfrm>
            <a:off x="457200" y="1920085"/>
            <a:ext cx="4267200" cy="4434840"/>
          </a:xfrm>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There are different techniques for different types of bandages and locations of the wound.</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Even small wounds need        cleaning and bandaging.</a:t>
            </a:r>
            <a:endParaRPr lang="en-US" sz="2400" dirty="0">
              <a:solidFill>
                <a:schemeClr val="tx1"/>
              </a:solidFill>
              <a:latin typeface="Arial" panose="020B0604020202020204" pitchFamily="34" charset="0"/>
              <a:cs typeface="Arial" panose="020B0604020202020204" pitchFamily="34" charset="0"/>
            </a:endParaRPr>
          </a:p>
        </p:txBody>
      </p:sp>
      <p:sp>
        <p:nvSpPr>
          <p:cNvPr id="9" name="object 4"/>
          <p:cNvSpPr>
            <a:spLocks noChangeAspect="1"/>
          </p:cNvSpPr>
          <p:nvPr/>
        </p:nvSpPr>
        <p:spPr>
          <a:xfrm>
            <a:off x="4942384" y="1981200"/>
            <a:ext cx="3744416" cy="2808312"/>
          </a:xfrm>
          <a:prstGeom prst="rect">
            <a:avLst/>
          </a:prstGeom>
          <a:blipFill>
            <a:blip r:embed="rId2" cstate="print"/>
            <a:stretch>
              <a:fillRect/>
            </a:stretch>
          </a:blipFill>
        </p:spPr>
        <p:txBody>
          <a:bodyPr wrap="square" lIns="0" tIns="0" rIns="0" bIns="0" rtlCol="0"/>
          <a:lstStyle/>
          <a:p>
            <a:endParaRPr sz="1588" dirty="0"/>
          </a:p>
        </p:txBody>
      </p:sp>
      <p:sp>
        <p:nvSpPr>
          <p:cNvPr id="6" name="Slide Number Placeholder 5"/>
          <p:cNvSpPr>
            <a:spLocks noGrp="1"/>
          </p:cNvSpPr>
          <p:nvPr>
            <p:ph type="sldNum" sz="quarter" idx="12"/>
          </p:nvPr>
        </p:nvSpPr>
        <p:spPr/>
        <p:txBody>
          <a:bodyPr/>
          <a:lstStyle/>
          <a:p>
            <a:fld id="{8C9E1820-E9B2-42D1-9078-7F6EB35AD6D1}" type="slidenum">
              <a:rPr lang="en-US" smtClean="0"/>
              <a:pPr/>
              <a:t>83</a:t>
            </a:fld>
            <a:endParaRPr lang="en-US" dirty="0"/>
          </a:p>
        </p:txBody>
      </p:sp>
    </p:spTree>
    <p:extLst>
      <p:ext uri="{BB962C8B-B14F-4D97-AF65-F5344CB8AC3E}">
        <p14:creationId xmlns:p14="http://schemas.microsoft.com/office/powerpoint/2010/main" val="533842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Bandaids</a:t>
            </a:r>
            <a:r>
              <a:rPr lang="en-US" dirty="0" smtClean="0"/>
              <a:t> – Use Them Correctly!</a:t>
            </a:r>
            <a:endParaRPr lang="en-US" dirty="0"/>
          </a:p>
        </p:txBody>
      </p:sp>
      <p:sp>
        <p:nvSpPr>
          <p:cNvPr id="3" name="object 3"/>
          <p:cNvSpPr>
            <a:spLocks noChangeAspect="1"/>
          </p:cNvSpPr>
          <p:nvPr/>
        </p:nvSpPr>
        <p:spPr>
          <a:xfrm>
            <a:off x="977656" y="2057400"/>
            <a:ext cx="7264887" cy="4358932"/>
          </a:xfrm>
          <a:prstGeom prst="rect">
            <a:avLst/>
          </a:prstGeom>
          <a:blipFill>
            <a:blip r:embed="rId2" cstate="print"/>
            <a:stretch>
              <a:fillRect/>
            </a:stretch>
          </a:blipFill>
        </p:spPr>
        <p:txBody>
          <a:bodyPr wrap="square" lIns="0" tIns="0" rIns="0" bIns="0" rtlCol="0"/>
          <a:lstStyle/>
          <a:p>
            <a:endParaRPr sz="1588" dirty="0"/>
          </a:p>
        </p:txBody>
      </p:sp>
      <p:sp>
        <p:nvSpPr>
          <p:cNvPr id="4" name="Slide Number Placeholder 3"/>
          <p:cNvSpPr>
            <a:spLocks noGrp="1"/>
          </p:cNvSpPr>
          <p:nvPr>
            <p:ph type="sldNum" sz="quarter" idx="12"/>
          </p:nvPr>
        </p:nvSpPr>
        <p:spPr/>
        <p:txBody>
          <a:bodyPr/>
          <a:lstStyle/>
          <a:p>
            <a:fld id="{8C9E1820-E9B2-42D1-9078-7F6EB35AD6D1}" type="slidenum">
              <a:rPr lang="en-US" smtClean="0"/>
              <a:pPr/>
              <a:t>84</a:t>
            </a:fld>
            <a:endParaRPr lang="en-US" dirty="0"/>
          </a:p>
        </p:txBody>
      </p:sp>
    </p:spTree>
    <p:extLst>
      <p:ext uri="{BB962C8B-B14F-4D97-AF65-F5344CB8AC3E}">
        <p14:creationId xmlns:p14="http://schemas.microsoft.com/office/powerpoint/2010/main" val="25438381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Technique for Roller Bandage</a:t>
            </a:r>
            <a:endParaRPr lang="en-US" dirty="0"/>
          </a:p>
        </p:txBody>
      </p:sp>
      <p:sp>
        <p:nvSpPr>
          <p:cNvPr id="7" name="Content Placeholder 6"/>
          <p:cNvSpPr>
            <a:spLocks noGrp="1"/>
          </p:cNvSpPr>
          <p:nvPr>
            <p:ph sz="half" idx="1"/>
          </p:nvPr>
        </p:nvSpPr>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Use gauze pad if you have   one.</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Hold end in place for first       turn of bandage.</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Unroll gauze as you bandage (don’t unroll first.)</a:t>
            </a:r>
            <a:endParaRPr lang="en-US" sz="2400" dirty="0">
              <a:solidFill>
                <a:schemeClr val="tx1"/>
              </a:solidFill>
              <a:latin typeface="Arial" panose="020B0604020202020204" pitchFamily="34" charset="0"/>
              <a:cs typeface="Arial" panose="020B0604020202020204" pitchFamily="34" charset="0"/>
            </a:endParaRPr>
          </a:p>
        </p:txBody>
      </p:sp>
      <p:sp>
        <p:nvSpPr>
          <p:cNvPr id="9" name="object 3"/>
          <p:cNvSpPr/>
          <p:nvPr/>
        </p:nvSpPr>
        <p:spPr>
          <a:xfrm>
            <a:off x="4953000" y="2057400"/>
            <a:ext cx="3227294" cy="3334198"/>
          </a:xfrm>
          <a:prstGeom prst="rect">
            <a:avLst/>
          </a:prstGeom>
          <a:blipFill>
            <a:blip r:embed="rId2" cstate="print"/>
            <a:stretch>
              <a:fillRect/>
            </a:stretch>
          </a:blipFill>
        </p:spPr>
        <p:txBody>
          <a:bodyPr wrap="square" lIns="0" tIns="0" rIns="0" bIns="0" rtlCol="0"/>
          <a:lstStyle/>
          <a:p>
            <a:endParaRPr sz="1588" dirty="0"/>
          </a:p>
        </p:txBody>
      </p:sp>
      <p:sp>
        <p:nvSpPr>
          <p:cNvPr id="6" name="Slide Number Placeholder 5"/>
          <p:cNvSpPr>
            <a:spLocks noGrp="1"/>
          </p:cNvSpPr>
          <p:nvPr>
            <p:ph type="sldNum" sz="quarter" idx="12"/>
          </p:nvPr>
        </p:nvSpPr>
        <p:spPr/>
        <p:txBody>
          <a:bodyPr/>
          <a:lstStyle/>
          <a:p>
            <a:fld id="{8C9E1820-E9B2-42D1-9078-7F6EB35AD6D1}" type="slidenum">
              <a:rPr lang="en-US" smtClean="0"/>
              <a:pPr/>
              <a:t>85</a:t>
            </a:fld>
            <a:endParaRPr lang="en-US" dirty="0"/>
          </a:p>
        </p:txBody>
      </p:sp>
    </p:spTree>
    <p:extLst>
      <p:ext uri="{BB962C8B-B14F-4D97-AF65-F5344CB8AC3E}">
        <p14:creationId xmlns:p14="http://schemas.microsoft.com/office/powerpoint/2010/main" val="29625798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Technique for Roller Bandage</a:t>
            </a:r>
          </a:p>
        </p:txBody>
      </p:sp>
      <p:sp>
        <p:nvSpPr>
          <p:cNvPr id="7" name="Content Placeholder 6"/>
          <p:cNvSpPr>
            <a:spLocks noGrp="1"/>
          </p:cNvSpPr>
          <p:nvPr>
            <p:ph sz="half" idx="1"/>
          </p:nvPr>
        </p:nvSpPr>
        <p:spPr>
          <a:xfrm>
            <a:off x="457200" y="1920085"/>
            <a:ext cx="4343400" cy="4434840"/>
          </a:xfrm>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Cover the cut with a crisscross pattern (figure 8).</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Make a loop in final turn  to tie off.</a:t>
            </a:r>
            <a:endParaRPr lang="en-US" sz="2400" dirty="0">
              <a:solidFill>
                <a:schemeClr val="tx1"/>
              </a:solidFill>
              <a:latin typeface="Arial" panose="020B0604020202020204" pitchFamily="34" charset="0"/>
              <a:cs typeface="Arial" panose="020B0604020202020204" pitchFamily="34" charset="0"/>
            </a:endParaRPr>
          </a:p>
        </p:txBody>
      </p:sp>
      <p:sp>
        <p:nvSpPr>
          <p:cNvPr id="3" name="object 3"/>
          <p:cNvSpPr/>
          <p:nvPr/>
        </p:nvSpPr>
        <p:spPr>
          <a:xfrm>
            <a:off x="5216786" y="1939679"/>
            <a:ext cx="3470014" cy="3781985"/>
          </a:xfrm>
          <a:prstGeom prst="rect">
            <a:avLst/>
          </a:prstGeom>
          <a:blipFill>
            <a:blip r:embed="rId2" cstate="print"/>
            <a:stretch>
              <a:fillRect/>
            </a:stretch>
          </a:blipFill>
        </p:spPr>
        <p:txBody>
          <a:bodyPr wrap="square" lIns="0" tIns="0" rIns="0" bIns="0" rtlCol="0"/>
          <a:lstStyle/>
          <a:p>
            <a:endParaRPr sz="1588" dirty="0"/>
          </a:p>
        </p:txBody>
      </p:sp>
      <p:sp>
        <p:nvSpPr>
          <p:cNvPr id="6" name="Slide Number Placeholder 5"/>
          <p:cNvSpPr>
            <a:spLocks noGrp="1"/>
          </p:cNvSpPr>
          <p:nvPr>
            <p:ph type="sldNum" sz="quarter" idx="12"/>
          </p:nvPr>
        </p:nvSpPr>
        <p:spPr/>
        <p:txBody>
          <a:bodyPr/>
          <a:lstStyle/>
          <a:p>
            <a:fld id="{8C9E1820-E9B2-42D1-9078-7F6EB35AD6D1}" type="slidenum">
              <a:rPr lang="en-US" smtClean="0"/>
              <a:pPr/>
              <a:t>86</a:t>
            </a:fld>
            <a:endParaRPr lang="en-US" dirty="0"/>
          </a:p>
        </p:txBody>
      </p:sp>
    </p:spTree>
    <p:extLst>
      <p:ext uri="{BB962C8B-B14F-4D97-AF65-F5344CB8AC3E}">
        <p14:creationId xmlns:p14="http://schemas.microsoft.com/office/powerpoint/2010/main" val="40604172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Technique for Roller Bandage</a:t>
            </a:r>
          </a:p>
        </p:txBody>
      </p:sp>
      <p:sp>
        <p:nvSpPr>
          <p:cNvPr id="7" name="Content Placeholder 6"/>
          <p:cNvSpPr>
            <a:spLocks noGrp="1"/>
          </p:cNvSpPr>
          <p:nvPr>
            <p:ph sz="half" idx="1"/>
          </p:nvPr>
        </p:nvSpPr>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Use the ends of the bandage to tie a bow knot over the cut.</a:t>
            </a:r>
            <a:endParaRPr lang="en-US" sz="2400" dirty="0">
              <a:solidFill>
                <a:schemeClr val="tx1"/>
              </a:solidFill>
              <a:latin typeface="Arial" panose="020B0604020202020204" pitchFamily="34" charset="0"/>
              <a:cs typeface="Arial" panose="020B0604020202020204" pitchFamily="34" charset="0"/>
            </a:endParaRPr>
          </a:p>
        </p:txBody>
      </p:sp>
      <p:sp>
        <p:nvSpPr>
          <p:cNvPr id="3" name="object 3"/>
          <p:cNvSpPr/>
          <p:nvPr/>
        </p:nvSpPr>
        <p:spPr>
          <a:xfrm>
            <a:off x="5410200" y="2133600"/>
            <a:ext cx="2728408" cy="3765176"/>
          </a:xfrm>
          <a:prstGeom prst="rect">
            <a:avLst/>
          </a:prstGeom>
          <a:blipFill>
            <a:blip r:embed="rId2" cstate="print"/>
            <a:stretch>
              <a:fillRect/>
            </a:stretch>
          </a:blipFill>
        </p:spPr>
        <p:txBody>
          <a:bodyPr wrap="square" lIns="0" tIns="0" rIns="0" bIns="0" rtlCol="0"/>
          <a:lstStyle/>
          <a:p>
            <a:endParaRPr sz="1588" dirty="0"/>
          </a:p>
        </p:txBody>
      </p:sp>
      <p:sp>
        <p:nvSpPr>
          <p:cNvPr id="6" name="Slide Number Placeholder 5"/>
          <p:cNvSpPr>
            <a:spLocks noGrp="1"/>
          </p:cNvSpPr>
          <p:nvPr>
            <p:ph type="sldNum" sz="quarter" idx="12"/>
          </p:nvPr>
        </p:nvSpPr>
        <p:spPr/>
        <p:txBody>
          <a:bodyPr/>
          <a:lstStyle/>
          <a:p>
            <a:fld id="{8C9E1820-E9B2-42D1-9078-7F6EB35AD6D1}" type="slidenum">
              <a:rPr lang="en-US" smtClean="0"/>
              <a:pPr/>
              <a:t>87</a:t>
            </a:fld>
            <a:endParaRPr lang="en-US" dirty="0"/>
          </a:p>
        </p:txBody>
      </p:sp>
    </p:spTree>
    <p:extLst>
      <p:ext uri="{BB962C8B-B14F-4D97-AF65-F5344CB8AC3E}">
        <p14:creationId xmlns:p14="http://schemas.microsoft.com/office/powerpoint/2010/main" val="17835643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Technique for a Triangular Bandage</a:t>
            </a:r>
            <a:endParaRPr lang="en-US" dirty="0"/>
          </a:p>
        </p:txBody>
      </p:sp>
      <p:sp>
        <p:nvSpPr>
          <p:cNvPr id="9" name="Content Placeholder 8"/>
          <p:cNvSpPr>
            <a:spLocks noGrp="1"/>
          </p:cNvSpPr>
          <p:nvPr>
            <p:ph idx="4294967295"/>
          </p:nvPr>
        </p:nvSpPr>
        <p:spPr>
          <a:xfrm>
            <a:off x="533400" y="4695496"/>
            <a:ext cx="8229600" cy="1219200"/>
          </a:xfrm>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Triangular bandages can also be a dressing.</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It is more than just a sling!</a:t>
            </a:r>
            <a:endParaRPr lang="en-US" sz="2400" dirty="0">
              <a:solidFill>
                <a:schemeClr val="tx1"/>
              </a:solidFill>
              <a:latin typeface="Arial" panose="020B0604020202020204" pitchFamily="34" charset="0"/>
              <a:cs typeface="Arial" panose="020B0604020202020204" pitchFamily="34" charset="0"/>
            </a:endParaRPr>
          </a:p>
        </p:txBody>
      </p:sp>
      <p:grpSp>
        <p:nvGrpSpPr>
          <p:cNvPr id="7" name="Group 6"/>
          <p:cNvGrpSpPr/>
          <p:nvPr/>
        </p:nvGrpSpPr>
        <p:grpSpPr>
          <a:xfrm>
            <a:off x="545961" y="2091281"/>
            <a:ext cx="8128277" cy="2286000"/>
            <a:chOff x="577956" y="1556792"/>
            <a:chExt cx="8128277" cy="2286000"/>
          </a:xfrm>
        </p:grpSpPr>
        <p:sp>
          <p:nvSpPr>
            <p:cNvPr id="4" name="object 4"/>
            <p:cNvSpPr>
              <a:spLocks noChangeAspect="1"/>
            </p:cNvSpPr>
            <p:nvPr/>
          </p:nvSpPr>
          <p:spPr>
            <a:xfrm>
              <a:off x="577956" y="1556792"/>
              <a:ext cx="2622176" cy="2286000"/>
            </a:xfrm>
            <a:prstGeom prst="rect">
              <a:avLst/>
            </a:prstGeom>
            <a:blipFill>
              <a:blip r:embed="rId2" cstate="print"/>
              <a:stretch>
                <a:fillRect/>
              </a:stretch>
            </a:blipFill>
          </p:spPr>
          <p:txBody>
            <a:bodyPr wrap="square" lIns="0" tIns="0" rIns="0" bIns="0" rtlCol="0"/>
            <a:lstStyle/>
            <a:p>
              <a:endParaRPr sz="1588" dirty="0"/>
            </a:p>
          </p:txBody>
        </p:sp>
        <p:sp>
          <p:nvSpPr>
            <p:cNvPr id="5" name="object 5"/>
            <p:cNvSpPr>
              <a:spLocks noChangeAspect="1"/>
            </p:cNvSpPr>
            <p:nvPr/>
          </p:nvSpPr>
          <p:spPr>
            <a:xfrm>
              <a:off x="3347864" y="1556792"/>
              <a:ext cx="2824774" cy="2286000"/>
            </a:xfrm>
            <a:prstGeom prst="rect">
              <a:avLst/>
            </a:prstGeom>
            <a:blipFill>
              <a:blip r:embed="rId3" cstate="print"/>
              <a:stretch>
                <a:fillRect/>
              </a:stretch>
            </a:blipFill>
          </p:spPr>
          <p:txBody>
            <a:bodyPr wrap="square" lIns="0" tIns="0" rIns="0" bIns="0" rtlCol="0"/>
            <a:lstStyle/>
            <a:p>
              <a:endParaRPr sz="1588" dirty="0"/>
            </a:p>
          </p:txBody>
        </p:sp>
        <p:sp>
          <p:nvSpPr>
            <p:cNvPr id="6" name="object 6"/>
            <p:cNvSpPr>
              <a:spLocks noChangeAspect="1"/>
            </p:cNvSpPr>
            <p:nvPr/>
          </p:nvSpPr>
          <p:spPr>
            <a:xfrm>
              <a:off x="6324274" y="1556792"/>
              <a:ext cx="2381959" cy="2286000"/>
            </a:xfrm>
            <a:prstGeom prst="rect">
              <a:avLst/>
            </a:prstGeom>
            <a:blipFill>
              <a:blip r:embed="rId4" cstate="print"/>
              <a:stretch>
                <a:fillRect/>
              </a:stretch>
            </a:blipFill>
          </p:spPr>
          <p:txBody>
            <a:bodyPr wrap="square" lIns="0" tIns="0" rIns="0" bIns="0" rtlCol="0"/>
            <a:lstStyle/>
            <a:p>
              <a:endParaRPr sz="1588" dirty="0"/>
            </a:p>
          </p:txBody>
        </p:sp>
      </p:grpSp>
      <p:sp>
        <p:nvSpPr>
          <p:cNvPr id="8" name="Slide Number Placeholder 7"/>
          <p:cNvSpPr>
            <a:spLocks noGrp="1"/>
          </p:cNvSpPr>
          <p:nvPr>
            <p:ph type="sldNum" sz="quarter" idx="12"/>
          </p:nvPr>
        </p:nvSpPr>
        <p:spPr/>
        <p:txBody>
          <a:bodyPr/>
          <a:lstStyle/>
          <a:p>
            <a:fld id="{8C9E1820-E9B2-42D1-9078-7F6EB35AD6D1}" type="slidenum">
              <a:rPr lang="en-US" smtClean="0"/>
              <a:pPr/>
              <a:t>88</a:t>
            </a:fld>
            <a:endParaRPr lang="en-US" dirty="0"/>
          </a:p>
        </p:txBody>
      </p:sp>
    </p:spTree>
    <p:extLst>
      <p:ext uri="{BB962C8B-B14F-4D97-AF65-F5344CB8AC3E}">
        <p14:creationId xmlns:p14="http://schemas.microsoft.com/office/powerpoint/2010/main" val="3336249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Technique for a Self-Adherent Bandage</a:t>
            </a:r>
            <a:endParaRPr lang="en-US" sz="4000" dirty="0"/>
          </a:p>
        </p:txBody>
      </p:sp>
      <p:sp>
        <p:nvSpPr>
          <p:cNvPr id="8" name="Content Placeholder 7"/>
          <p:cNvSpPr>
            <a:spLocks noGrp="1"/>
          </p:cNvSpPr>
          <p:nvPr>
            <p:ph idx="4294967295"/>
          </p:nvPr>
        </p:nvSpPr>
        <p:spPr>
          <a:xfrm>
            <a:off x="457200" y="4724400"/>
            <a:ext cx="8229600" cy="1363663"/>
          </a:xfrm>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Use a gauze pad underneath to cover the wound.</a:t>
            </a:r>
            <a:endParaRPr lang="en-US" sz="2400" dirty="0">
              <a:solidFill>
                <a:schemeClr val="tx1"/>
              </a:solidFill>
              <a:latin typeface="Arial" panose="020B0604020202020204" pitchFamily="34" charset="0"/>
              <a:cs typeface="Arial" panose="020B0604020202020204" pitchFamily="34" charset="0"/>
            </a:endParaRPr>
          </a:p>
        </p:txBody>
      </p:sp>
      <p:grpSp>
        <p:nvGrpSpPr>
          <p:cNvPr id="9" name="Group 8"/>
          <p:cNvGrpSpPr/>
          <p:nvPr/>
        </p:nvGrpSpPr>
        <p:grpSpPr>
          <a:xfrm>
            <a:off x="1141448" y="2018454"/>
            <a:ext cx="6861103" cy="2482327"/>
            <a:chOff x="874059" y="1963942"/>
            <a:chExt cx="6861103" cy="2482327"/>
          </a:xfrm>
        </p:grpSpPr>
        <p:sp>
          <p:nvSpPr>
            <p:cNvPr id="4" name="object 4"/>
            <p:cNvSpPr/>
            <p:nvPr/>
          </p:nvSpPr>
          <p:spPr>
            <a:xfrm>
              <a:off x="874059" y="1963942"/>
              <a:ext cx="3630706" cy="2482327"/>
            </a:xfrm>
            <a:prstGeom prst="rect">
              <a:avLst/>
            </a:prstGeom>
            <a:blipFill>
              <a:blip r:embed="rId2" cstate="print"/>
              <a:stretch>
                <a:fillRect/>
              </a:stretch>
            </a:blipFill>
          </p:spPr>
          <p:txBody>
            <a:bodyPr wrap="square" lIns="0" tIns="0" rIns="0" bIns="0" rtlCol="0"/>
            <a:lstStyle/>
            <a:p>
              <a:endParaRPr sz="1588" dirty="0"/>
            </a:p>
          </p:txBody>
        </p:sp>
        <p:sp>
          <p:nvSpPr>
            <p:cNvPr id="5" name="object 5"/>
            <p:cNvSpPr/>
            <p:nvPr/>
          </p:nvSpPr>
          <p:spPr>
            <a:xfrm>
              <a:off x="4911280" y="1965958"/>
              <a:ext cx="2823882" cy="2478293"/>
            </a:xfrm>
            <a:prstGeom prst="rect">
              <a:avLst/>
            </a:prstGeom>
            <a:blipFill>
              <a:blip r:embed="rId3" cstate="print"/>
              <a:stretch>
                <a:fillRect/>
              </a:stretch>
            </a:blipFill>
          </p:spPr>
          <p:txBody>
            <a:bodyPr wrap="square" lIns="0" tIns="0" rIns="0" bIns="0" rtlCol="0"/>
            <a:lstStyle/>
            <a:p>
              <a:endParaRPr sz="1588" dirty="0"/>
            </a:p>
          </p:txBody>
        </p:sp>
      </p:grpSp>
      <p:sp>
        <p:nvSpPr>
          <p:cNvPr id="6" name="Slide Number Placeholder 5"/>
          <p:cNvSpPr>
            <a:spLocks noGrp="1"/>
          </p:cNvSpPr>
          <p:nvPr>
            <p:ph type="sldNum" sz="quarter" idx="12"/>
          </p:nvPr>
        </p:nvSpPr>
        <p:spPr/>
        <p:txBody>
          <a:bodyPr/>
          <a:lstStyle/>
          <a:p>
            <a:fld id="{8C9E1820-E9B2-42D1-9078-7F6EB35AD6D1}" type="slidenum">
              <a:rPr lang="en-US" smtClean="0"/>
              <a:pPr/>
              <a:t>89</a:t>
            </a:fld>
            <a:endParaRPr lang="en-US" dirty="0"/>
          </a:p>
        </p:txBody>
      </p:sp>
    </p:spTree>
    <p:extLst>
      <p:ext uri="{BB962C8B-B14F-4D97-AF65-F5344CB8AC3E}">
        <p14:creationId xmlns:p14="http://schemas.microsoft.com/office/powerpoint/2010/main" val="1516143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09600"/>
            <a:ext cx="3657600" cy="1143000"/>
          </a:xfrm>
        </p:spPr>
        <p:txBody>
          <a:bodyPr>
            <a:normAutofit fontScale="90000"/>
          </a:bodyPr>
          <a:lstStyle/>
          <a:p>
            <a:r>
              <a:rPr lang="en-US" dirty="0" smtClean="0"/>
              <a:t>Treatment for </a:t>
            </a:r>
            <a:br>
              <a:rPr lang="en-US" dirty="0" smtClean="0"/>
            </a:br>
            <a:r>
              <a:rPr lang="en-US" dirty="0" smtClean="0"/>
              <a:t>Blisters</a:t>
            </a:r>
            <a:endParaRPr lang="en-US" dirty="0"/>
          </a:p>
        </p:txBody>
      </p:sp>
      <p:sp>
        <p:nvSpPr>
          <p:cNvPr id="3" name="Content Placeholder 2"/>
          <p:cNvSpPr>
            <a:spLocks noGrp="1"/>
          </p:cNvSpPr>
          <p:nvPr>
            <p:ph sz="half" idx="1"/>
          </p:nvPr>
        </p:nvSpPr>
        <p:spPr>
          <a:xfrm>
            <a:off x="0" y="1752600"/>
            <a:ext cx="4495800" cy="3429000"/>
          </a:xfrm>
        </p:spPr>
        <p:txBody>
          <a:bodyPr>
            <a:normAutofit fontScale="85000" lnSpcReduction="10000"/>
          </a:bodyPr>
          <a:lstStyle/>
          <a:p>
            <a:r>
              <a:rPr lang="en-US" dirty="0" smtClean="0"/>
              <a:t>Do not open the blisters, since this increases the possibility of infection. </a:t>
            </a:r>
          </a:p>
          <a:p>
            <a:r>
              <a:rPr lang="en-US" dirty="0" smtClean="0"/>
              <a:t>Clean the skin around it.</a:t>
            </a:r>
          </a:p>
          <a:p>
            <a:r>
              <a:rPr lang="en-US" dirty="0" smtClean="0"/>
              <a:t>Take the pressure off the area by placing a Band-Aid </a:t>
            </a:r>
            <a:r>
              <a:rPr lang="en-US" dirty="0"/>
              <a:t>over the blister or </a:t>
            </a:r>
            <a:r>
              <a:rPr lang="en-US" dirty="0" smtClean="0"/>
              <a:t>Moleskin with a hole cut in the center. </a:t>
            </a:r>
          </a:p>
          <a:p>
            <a:r>
              <a:rPr lang="en-US" dirty="0" smtClean="0"/>
              <a:t>If the blister accidentally breaks open, trim off the loose skin. </a:t>
            </a:r>
          </a:p>
        </p:txBody>
      </p:sp>
      <p:sp>
        <p:nvSpPr>
          <p:cNvPr id="7" name="Content Placeholder 6"/>
          <p:cNvSpPr>
            <a:spLocks noGrp="1"/>
          </p:cNvSpPr>
          <p:nvPr>
            <p:ph sz="half" idx="2"/>
          </p:nvPr>
        </p:nvSpPr>
        <p:spPr>
          <a:xfrm>
            <a:off x="0" y="5181600"/>
            <a:ext cx="8686800" cy="1447801"/>
          </a:xfrm>
        </p:spPr>
        <p:txBody>
          <a:bodyPr>
            <a:normAutofit fontScale="85000" lnSpcReduction="10000"/>
          </a:bodyPr>
          <a:lstStyle/>
          <a:p>
            <a:r>
              <a:rPr lang="en-US" dirty="0"/>
              <a:t>Keep the surface clean by washing it twice a day with an antibacterial soap (such as Dial or Safeguard). </a:t>
            </a:r>
          </a:p>
          <a:p>
            <a:r>
              <a:rPr lang="en-US" dirty="0"/>
              <a:t>Apply an antibiotic ointment and a Band-Aid to help with healing.</a:t>
            </a:r>
          </a:p>
          <a:p>
            <a:endParaRPr lang="en-US" dirty="0"/>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25470"/>
          <a:stretch/>
        </p:blipFill>
        <p:spPr>
          <a:xfrm>
            <a:off x="4495800" y="838200"/>
            <a:ext cx="4675909" cy="4114800"/>
          </a:xfrm>
          <a:prstGeom prst="rect">
            <a:avLst/>
          </a:prstGeom>
        </p:spPr>
      </p:pic>
      <p:sp>
        <p:nvSpPr>
          <p:cNvPr id="9" name="Slide Number Placeholder 8"/>
          <p:cNvSpPr>
            <a:spLocks noGrp="1"/>
          </p:cNvSpPr>
          <p:nvPr>
            <p:ph type="sldNum" sz="quarter" idx="12"/>
          </p:nvPr>
        </p:nvSpPr>
        <p:spPr/>
        <p:txBody>
          <a:bodyPr/>
          <a:lstStyle/>
          <a:p>
            <a:fld id="{8C9E1820-E9B2-42D1-9078-7F6EB35AD6D1}" type="slidenum">
              <a:rPr lang="en-US" smtClean="0"/>
              <a:pPr/>
              <a:t>9</a:t>
            </a:fld>
            <a:endParaRPr lang="en-US" dirty="0"/>
          </a:p>
        </p:txBody>
      </p:sp>
    </p:spTree>
    <p:extLst>
      <p:ext uri="{BB962C8B-B14F-4D97-AF65-F5344CB8AC3E}">
        <p14:creationId xmlns:p14="http://schemas.microsoft.com/office/powerpoint/2010/main" val="205387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Head Bandage</a:t>
            </a:r>
            <a:endParaRPr lang="en-US" dirty="0"/>
          </a:p>
        </p:txBody>
      </p:sp>
      <p:pic>
        <p:nvPicPr>
          <p:cNvPr id="9" name="Content Placeholder 8"/>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b="12620"/>
          <a:stretch/>
        </p:blipFill>
        <p:spPr bwMode="auto">
          <a:xfrm>
            <a:off x="696410" y="3997763"/>
            <a:ext cx="5110030" cy="24661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3649"/>
          <a:stretch/>
        </p:blipFill>
        <p:spPr>
          <a:xfrm>
            <a:off x="234390" y="2016563"/>
            <a:ext cx="5652880" cy="1981200"/>
          </a:xfrm>
          <a:prstGeom prst="rect">
            <a:avLst/>
          </a:prstGeom>
        </p:spPr>
      </p:pic>
      <p:sp>
        <p:nvSpPr>
          <p:cNvPr id="6" name="TextBox 5"/>
          <p:cNvSpPr txBox="1"/>
          <p:nvPr/>
        </p:nvSpPr>
        <p:spPr>
          <a:xfrm>
            <a:off x="5806440" y="2648191"/>
            <a:ext cx="2819400" cy="646331"/>
          </a:xfrm>
          <a:prstGeom prst="rect">
            <a:avLst/>
          </a:prstGeom>
          <a:noFill/>
        </p:spPr>
        <p:txBody>
          <a:bodyPr wrap="square" rtlCol="0">
            <a:spAutoFit/>
          </a:bodyPr>
          <a:lstStyle/>
          <a:p>
            <a:r>
              <a:rPr lang="en-US" dirty="0" smtClean="0"/>
              <a:t>Triangular bandage applied to head.</a:t>
            </a:r>
            <a:endParaRPr lang="en-US" dirty="0"/>
          </a:p>
        </p:txBody>
      </p:sp>
      <p:sp>
        <p:nvSpPr>
          <p:cNvPr id="11" name="TextBox 10"/>
          <p:cNvSpPr txBox="1"/>
          <p:nvPr/>
        </p:nvSpPr>
        <p:spPr>
          <a:xfrm>
            <a:off x="5806440" y="4475700"/>
            <a:ext cx="2819400" cy="646331"/>
          </a:xfrm>
          <a:prstGeom prst="rect">
            <a:avLst/>
          </a:prstGeom>
          <a:noFill/>
        </p:spPr>
        <p:txBody>
          <a:bodyPr wrap="square" rtlCol="0">
            <a:spAutoFit/>
          </a:bodyPr>
          <a:lstStyle/>
          <a:p>
            <a:r>
              <a:rPr lang="en-US" dirty="0" smtClean="0"/>
              <a:t>Cravat bandage applied to head.</a:t>
            </a:r>
            <a:endParaRPr lang="en-US" dirty="0"/>
          </a:p>
        </p:txBody>
      </p:sp>
      <p:sp>
        <p:nvSpPr>
          <p:cNvPr id="7" name="Slide Number Placeholder 6"/>
          <p:cNvSpPr>
            <a:spLocks noGrp="1"/>
          </p:cNvSpPr>
          <p:nvPr>
            <p:ph type="sldNum" sz="quarter" idx="12"/>
          </p:nvPr>
        </p:nvSpPr>
        <p:spPr/>
        <p:txBody>
          <a:bodyPr/>
          <a:lstStyle/>
          <a:p>
            <a:fld id="{8C9E1820-E9B2-42D1-9078-7F6EB35AD6D1}" type="slidenum">
              <a:rPr lang="en-US" smtClean="0"/>
              <a:pPr/>
              <a:t>90</a:t>
            </a:fld>
            <a:endParaRPr lang="en-US" dirty="0"/>
          </a:p>
        </p:txBody>
      </p:sp>
    </p:spTree>
    <p:extLst>
      <p:ext uri="{BB962C8B-B14F-4D97-AF65-F5344CB8AC3E}">
        <p14:creationId xmlns:p14="http://schemas.microsoft.com/office/powerpoint/2010/main" val="40873841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Collarbone Injuries</a:t>
            </a:r>
            <a:endParaRPr lang="en-US" dirty="0"/>
          </a:p>
        </p:txBody>
      </p:sp>
      <p:sp>
        <p:nvSpPr>
          <p:cNvPr id="9" name="Content Placeholder 8"/>
          <p:cNvSpPr>
            <a:spLocks noGrp="1"/>
          </p:cNvSpPr>
          <p:nvPr>
            <p:ph idx="4294967295"/>
          </p:nvPr>
        </p:nvSpPr>
        <p:spPr>
          <a:xfrm>
            <a:off x="417988" y="1851442"/>
            <a:ext cx="5205412" cy="4535487"/>
          </a:xfrm>
        </p:spPr>
        <p:txBody>
          <a:bodyPr/>
          <a:lstStyle/>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Collarbone injuries require immobilization until a doctor can be seen.</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Sling keeps arm from moving.</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A good sling keeps the hand     higher than the elbow.</a:t>
            </a:r>
          </a:p>
          <a:p>
            <a:pPr marL="342900" indent="-342900">
              <a:buFont typeface="Arial" panose="020B0604020202020204" pitchFamily="34" charset="0"/>
              <a:buChar char="•"/>
            </a:pPr>
            <a:r>
              <a:rPr lang="en-US" sz="2400" dirty="0" smtClean="0">
                <a:solidFill>
                  <a:schemeClr val="tx1"/>
                </a:solidFill>
                <a:latin typeface="Arial" panose="020B0604020202020204" pitchFamily="34" charset="0"/>
                <a:cs typeface="Arial" panose="020B0604020202020204" pitchFamily="34" charset="0"/>
              </a:rPr>
              <a:t>Tie the knot on the side of the   neck for comfort.</a:t>
            </a:r>
          </a:p>
          <a:p>
            <a:pPr marL="342900" indent="-34290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5" name="object 5"/>
          <p:cNvSpPr>
            <a:spLocks noChangeAspect="1"/>
          </p:cNvSpPr>
          <p:nvPr/>
        </p:nvSpPr>
        <p:spPr>
          <a:xfrm>
            <a:off x="5862444" y="76200"/>
            <a:ext cx="2661512" cy="2633788"/>
          </a:xfrm>
          <a:prstGeom prst="rect">
            <a:avLst/>
          </a:prstGeom>
          <a:blipFill>
            <a:blip r:embed="rId2" cstate="print"/>
            <a:stretch>
              <a:fillRect/>
            </a:stretch>
          </a:blipFill>
        </p:spPr>
        <p:txBody>
          <a:bodyPr wrap="square" lIns="0" tIns="0" rIns="0" bIns="0" rtlCol="0"/>
          <a:lstStyle/>
          <a:p>
            <a:endParaRPr sz="1588" dirty="0"/>
          </a:p>
        </p:txBody>
      </p:sp>
      <p:pic>
        <p:nvPicPr>
          <p:cNvPr id="6" name="Picture 5"/>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330189" y="2633788"/>
            <a:ext cx="3469822" cy="3886200"/>
          </a:xfrm>
          <a:prstGeom prst="rect">
            <a:avLst/>
          </a:prstGeom>
        </p:spPr>
      </p:pic>
      <p:sp>
        <p:nvSpPr>
          <p:cNvPr id="4" name="Slide Number Placeholder 3"/>
          <p:cNvSpPr>
            <a:spLocks noGrp="1"/>
          </p:cNvSpPr>
          <p:nvPr>
            <p:ph type="sldNum" sz="quarter" idx="12"/>
          </p:nvPr>
        </p:nvSpPr>
        <p:spPr/>
        <p:txBody>
          <a:bodyPr/>
          <a:lstStyle/>
          <a:p>
            <a:fld id="{8C9E1820-E9B2-42D1-9078-7F6EB35AD6D1}" type="slidenum">
              <a:rPr lang="en-US" smtClean="0"/>
              <a:pPr/>
              <a:t>91</a:t>
            </a:fld>
            <a:endParaRPr lang="en-US" dirty="0"/>
          </a:p>
        </p:txBody>
      </p:sp>
    </p:spTree>
    <p:extLst>
      <p:ext uri="{BB962C8B-B14F-4D97-AF65-F5344CB8AC3E}">
        <p14:creationId xmlns:p14="http://schemas.microsoft.com/office/powerpoint/2010/main" val="21048927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When to Move an Injured Person</a:t>
            </a:r>
            <a:endParaRPr lang="en-US" dirty="0"/>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Typically, don't </a:t>
            </a:r>
            <a:r>
              <a:rPr lang="en-US" sz="2400" dirty="0">
                <a:solidFill>
                  <a:schemeClr val="tx1"/>
                </a:solidFill>
                <a:cs typeface="Arial" panose="020B0604020202020204" pitchFamily="34" charset="0"/>
              </a:rPr>
              <a:t>move an injured </a:t>
            </a:r>
            <a:r>
              <a:rPr lang="en-US" sz="2400" dirty="0" smtClean="0">
                <a:solidFill>
                  <a:schemeClr val="tx1"/>
                </a:solidFill>
                <a:cs typeface="Arial" panose="020B0604020202020204" pitchFamily="34" charset="0"/>
              </a:rPr>
              <a:t>person. </a:t>
            </a:r>
            <a:endParaRPr lang="en-US" sz="2400" dirty="0">
              <a:solidFill>
                <a:schemeClr val="tx1"/>
              </a:solidFill>
              <a:cs typeface="Arial" panose="020B0604020202020204" pitchFamily="34" charset="0"/>
            </a:endParaRP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You </a:t>
            </a:r>
            <a:r>
              <a:rPr lang="en-US" sz="2000" dirty="0">
                <a:solidFill>
                  <a:schemeClr val="tx1"/>
                </a:solidFill>
                <a:cs typeface="Arial" panose="020B0604020202020204" pitchFamily="34" charset="0"/>
              </a:rPr>
              <a:t>can do more damage moving them, so in most </a:t>
            </a:r>
            <a:r>
              <a:rPr lang="en-US" sz="2000" dirty="0" smtClean="0">
                <a:solidFill>
                  <a:schemeClr val="tx1"/>
                </a:solidFill>
                <a:cs typeface="Arial" panose="020B0604020202020204" pitchFamily="34" charset="0"/>
              </a:rPr>
              <a:t>cases    wait </a:t>
            </a:r>
            <a:r>
              <a:rPr lang="en-US" sz="2000" dirty="0">
                <a:solidFill>
                  <a:schemeClr val="tx1"/>
                </a:solidFill>
                <a:cs typeface="Arial" panose="020B0604020202020204" pitchFamily="34" charset="0"/>
              </a:rPr>
              <a:t>for the paramedics. </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You may have to move the victim if:</a:t>
            </a: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They are </a:t>
            </a:r>
            <a:r>
              <a:rPr lang="en-US" sz="2000" dirty="0">
                <a:solidFill>
                  <a:schemeClr val="tx1"/>
                </a:solidFill>
                <a:cs typeface="Arial" panose="020B0604020202020204" pitchFamily="34" charset="0"/>
              </a:rPr>
              <a:t>in immediate </a:t>
            </a:r>
            <a:r>
              <a:rPr lang="en-US" sz="2000" dirty="0" smtClean="0">
                <a:solidFill>
                  <a:schemeClr val="tx1"/>
                </a:solidFill>
                <a:cs typeface="Arial" panose="020B0604020202020204" pitchFamily="34" charset="0"/>
              </a:rPr>
              <a:t>danger, such as </a:t>
            </a:r>
            <a:r>
              <a:rPr lang="en-US" sz="2000" dirty="0">
                <a:solidFill>
                  <a:schemeClr val="tx1"/>
                </a:solidFill>
                <a:cs typeface="Arial" panose="020B0604020202020204" pitchFamily="34" charset="0"/>
              </a:rPr>
              <a:t>near a fire, rising </a:t>
            </a:r>
            <a:r>
              <a:rPr lang="en-US" sz="2000" dirty="0" smtClean="0">
                <a:solidFill>
                  <a:schemeClr val="tx1"/>
                </a:solidFill>
                <a:cs typeface="Arial" panose="020B0604020202020204" pitchFamily="34" charset="0"/>
              </a:rPr>
              <a:t>    water, </a:t>
            </a:r>
            <a:r>
              <a:rPr lang="en-US" sz="2000" dirty="0">
                <a:solidFill>
                  <a:schemeClr val="tx1"/>
                </a:solidFill>
                <a:cs typeface="Arial" panose="020B0604020202020204" pitchFamily="34" charset="0"/>
              </a:rPr>
              <a:t>or </a:t>
            </a:r>
            <a:r>
              <a:rPr lang="en-US" sz="2000" dirty="0" smtClean="0">
                <a:solidFill>
                  <a:schemeClr val="tx1"/>
                </a:solidFill>
                <a:cs typeface="Arial" panose="020B0604020202020204" pitchFamily="34" charset="0"/>
              </a:rPr>
              <a:t>with severe </a:t>
            </a:r>
            <a:r>
              <a:rPr lang="en-US" sz="2000" dirty="0">
                <a:solidFill>
                  <a:schemeClr val="tx1"/>
                </a:solidFill>
                <a:cs typeface="Arial" panose="020B0604020202020204" pitchFamily="34" charset="0"/>
              </a:rPr>
              <a:t>weather </a:t>
            </a:r>
            <a:r>
              <a:rPr lang="en-US" sz="2000" dirty="0" smtClean="0">
                <a:solidFill>
                  <a:schemeClr val="tx1"/>
                </a:solidFill>
                <a:cs typeface="Arial" panose="020B0604020202020204" pitchFamily="34" charset="0"/>
              </a:rPr>
              <a:t>approaching. </a:t>
            </a:r>
          </a:p>
          <a:p>
            <a:pPr marL="1085850" lvl="1" indent="-342900">
              <a:buFont typeface="Arial" panose="020B0604020202020204" pitchFamily="34" charset="0"/>
              <a:buChar char="•"/>
            </a:pPr>
            <a:r>
              <a:rPr lang="en-US" sz="2000" dirty="0">
                <a:solidFill>
                  <a:schemeClr val="tx1"/>
                </a:solidFill>
                <a:cs typeface="Arial" panose="020B0604020202020204" pitchFamily="34" charset="0"/>
              </a:rPr>
              <a:t>When help is not on the way, </a:t>
            </a:r>
            <a:r>
              <a:rPr lang="en-US" sz="2000" dirty="0" smtClean="0">
                <a:solidFill>
                  <a:schemeClr val="tx1"/>
                </a:solidFill>
                <a:cs typeface="Arial" panose="020B0604020202020204" pitchFamily="34" charset="0"/>
              </a:rPr>
              <a:t>and the </a:t>
            </a:r>
            <a:r>
              <a:rPr lang="en-US" sz="2000" dirty="0">
                <a:solidFill>
                  <a:schemeClr val="tx1"/>
                </a:solidFill>
                <a:cs typeface="Arial" panose="020B0604020202020204" pitchFamily="34" charset="0"/>
              </a:rPr>
              <a:t>patient </a:t>
            </a:r>
            <a:r>
              <a:rPr lang="en-US" sz="2000" dirty="0" smtClean="0">
                <a:solidFill>
                  <a:schemeClr val="tx1"/>
                </a:solidFill>
                <a:cs typeface="Arial" panose="020B0604020202020204" pitchFamily="34" charset="0"/>
              </a:rPr>
              <a:t>cannot </a:t>
            </a:r>
            <a:r>
              <a:rPr lang="en-US" sz="2000" dirty="0">
                <a:solidFill>
                  <a:schemeClr val="tx1"/>
                </a:solidFill>
                <a:cs typeface="Arial" panose="020B0604020202020204" pitchFamily="34" charset="0"/>
              </a:rPr>
              <a:t>be </a:t>
            </a:r>
            <a:r>
              <a:rPr lang="en-US" sz="2000" dirty="0" smtClean="0">
                <a:solidFill>
                  <a:schemeClr val="tx1"/>
                </a:solidFill>
                <a:cs typeface="Arial" panose="020B0604020202020204" pitchFamily="34" charset="0"/>
              </a:rPr>
              <a:t>        treated </a:t>
            </a:r>
            <a:r>
              <a:rPr lang="en-US" sz="2000" dirty="0">
                <a:solidFill>
                  <a:schemeClr val="tx1"/>
                </a:solidFill>
                <a:cs typeface="Arial" panose="020B0604020202020204" pitchFamily="34" charset="0"/>
              </a:rPr>
              <a:t>for their problem at their present </a:t>
            </a:r>
            <a:r>
              <a:rPr lang="en-US" sz="2000" dirty="0" smtClean="0">
                <a:solidFill>
                  <a:schemeClr val="tx1"/>
                </a:solidFill>
                <a:cs typeface="Arial" panose="020B0604020202020204" pitchFamily="34" charset="0"/>
              </a:rPr>
              <a:t>location. </a:t>
            </a:r>
            <a:endParaRPr lang="en-US" sz="2000" dirty="0">
              <a:solidFill>
                <a:schemeClr val="tx1"/>
              </a:solidFill>
              <a:cs typeface="Arial" panose="020B0604020202020204" pitchFamily="34" charset="0"/>
            </a:endParaRPr>
          </a:p>
          <a:p>
            <a:pPr marL="342900" indent="-342900">
              <a:buFont typeface="Arial" panose="020B0604020202020204" pitchFamily="34" charset="0"/>
              <a:buChar char="•"/>
            </a:pPr>
            <a:r>
              <a:rPr lang="en-US" sz="2400" dirty="0">
                <a:solidFill>
                  <a:schemeClr val="tx1"/>
                </a:solidFill>
                <a:cs typeface="Arial" panose="020B0604020202020204" pitchFamily="34" charset="0"/>
              </a:rPr>
              <a:t>Before deciding whether to transport, a patient </a:t>
            </a:r>
            <a:r>
              <a:rPr lang="en-US" sz="2400" dirty="0" smtClean="0">
                <a:solidFill>
                  <a:schemeClr val="tx1"/>
                </a:solidFill>
                <a:cs typeface="Arial" panose="020B0604020202020204" pitchFamily="34" charset="0"/>
              </a:rPr>
              <a:t>must be </a:t>
            </a:r>
            <a:r>
              <a:rPr lang="en-US" sz="2400" dirty="0">
                <a:solidFill>
                  <a:schemeClr val="tx1"/>
                </a:solidFill>
                <a:cs typeface="Arial" panose="020B0604020202020204" pitchFamily="34" charset="0"/>
              </a:rPr>
              <a:t>stabilized as much as possible. </a:t>
            </a:r>
            <a:endParaRPr lang="en-US" sz="2400" dirty="0" smtClean="0">
              <a:solidFill>
                <a:schemeClr val="tx1"/>
              </a:solidFill>
              <a:cs typeface="Arial" panose="020B0604020202020204" pitchFamily="34" charset="0"/>
            </a:endParaRPr>
          </a:p>
          <a:p>
            <a:pPr marL="1085850" lvl="1" indent="-342900">
              <a:buFont typeface="Arial" panose="020B0604020202020204" pitchFamily="34" charset="0"/>
              <a:buChar char="•"/>
            </a:pPr>
            <a:r>
              <a:rPr lang="en-US" sz="2000" dirty="0" smtClean="0">
                <a:solidFill>
                  <a:schemeClr val="tx1"/>
                </a:solidFill>
                <a:cs typeface="Arial" panose="020B0604020202020204" pitchFamily="34" charset="0"/>
              </a:rPr>
              <a:t>This </a:t>
            </a:r>
            <a:r>
              <a:rPr lang="en-US" sz="2000" dirty="0">
                <a:solidFill>
                  <a:schemeClr val="tx1"/>
                </a:solidFill>
                <a:cs typeface="Arial" panose="020B0604020202020204" pitchFamily="34" charset="0"/>
              </a:rPr>
              <a:t>means assuring open airways, controlling bleeding, </a:t>
            </a:r>
            <a:r>
              <a:rPr lang="en-US" sz="2000" dirty="0" smtClean="0">
                <a:solidFill>
                  <a:schemeClr val="tx1"/>
                </a:solidFill>
                <a:cs typeface="Arial" panose="020B0604020202020204" pitchFamily="34" charset="0"/>
              </a:rPr>
              <a:t>     splinting </a:t>
            </a:r>
            <a:r>
              <a:rPr lang="en-US" sz="2000" dirty="0">
                <a:solidFill>
                  <a:schemeClr val="tx1"/>
                </a:solidFill>
                <a:cs typeface="Arial" panose="020B0604020202020204" pitchFamily="34" charset="0"/>
              </a:rPr>
              <a:t>orthopedic injuries, treating hypothermia, and more.</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290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Shoulder Drag</a:t>
            </a:r>
            <a:endParaRPr lang="en-US" dirty="0"/>
          </a:p>
        </p:txBody>
      </p:sp>
      <p:sp>
        <p:nvSpPr>
          <p:cNvPr id="15" name="Content Placeholder 14"/>
          <p:cNvSpPr>
            <a:spLocks noGrp="1"/>
          </p:cNvSpPr>
          <p:nvPr>
            <p:ph idx="4294967295"/>
          </p:nvPr>
        </p:nvSpPr>
        <p:spPr>
          <a:xfrm>
            <a:off x="2728911" y="4724400"/>
            <a:ext cx="3762376" cy="1152525"/>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Support the head.</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Use for short distances.</a:t>
            </a:r>
            <a:endParaRPr lang="en-US" sz="2400" dirty="0">
              <a:solidFill>
                <a:schemeClr val="tx1"/>
              </a:solidFill>
              <a:cs typeface="Arial" panose="020B0604020202020204" pitchFamily="34" charset="0"/>
            </a:endParaRPr>
          </a:p>
        </p:txBody>
      </p:sp>
      <p:pic>
        <p:nvPicPr>
          <p:cNvPr id="16" name="Content Placeholder 12"/>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17712" y="1981200"/>
            <a:ext cx="5184775" cy="2459037"/>
          </a:xfrm>
        </p:spPr>
      </p:pic>
    </p:spTree>
    <p:extLst>
      <p:ext uri="{BB962C8B-B14F-4D97-AF65-F5344CB8AC3E}">
        <p14:creationId xmlns:p14="http://schemas.microsoft.com/office/powerpoint/2010/main" val="9841918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Ankle Drag</a:t>
            </a:r>
            <a:endParaRPr lang="en-US" dirty="0"/>
          </a:p>
        </p:txBody>
      </p:sp>
      <p:sp>
        <p:nvSpPr>
          <p:cNvPr id="11" name="Content Placeholder 10"/>
          <p:cNvSpPr>
            <a:spLocks noGrp="1"/>
          </p:cNvSpPr>
          <p:nvPr>
            <p:ph idx="4294967295"/>
          </p:nvPr>
        </p:nvSpPr>
        <p:spPr>
          <a:xfrm>
            <a:off x="1898650" y="5573650"/>
            <a:ext cx="5422900" cy="720725"/>
          </a:xfrm>
        </p:spPr>
        <p:txBody>
          <a:bodyPr/>
          <a:lstStyle/>
          <a:p>
            <a:pPr algn="ctr">
              <a:buFont typeface="Arial" panose="020B0604020202020204" pitchFamily="34" charset="0"/>
              <a:buChar char="•"/>
            </a:pPr>
            <a:r>
              <a:rPr lang="en-US" sz="2400" dirty="0" smtClean="0">
                <a:solidFill>
                  <a:schemeClr val="tx1"/>
                </a:solidFill>
                <a:cs typeface="Arial" panose="020B0604020202020204" pitchFamily="34" charset="0"/>
              </a:rPr>
              <a:t>Use for short distances.</a:t>
            </a:r>
            <a:endParaRPr lang="en-US" sz="2400" dirty="0">
              <a:solidFill>
                <a:schemeClr val="tx1"/>
              </a:solidFill>
              <a:cs typeface="Arial" panose="020B0604020202020204" pitchFamily="34" charset="0"/>
            </a:endParaRPr>
          </a:p>
        </p:txBody>
      </p:sp>
      <p:pic>
        <p:nvPicPr>
          <p:cNvPr id="12" name="Content Placeholder 9"/>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898649" y="1951428"/>
            <a:ext cx="5422900" cy="3600450"/>
          </a:xfrm>
        </p:spPr>
      </p:pic>
    </p:spTree>
    <p:extLst>
      <p:ext uri="{BB962C8B-B14F-4D97-AF65-F5344CB8AC3E}">
        <p14:creationId xmlns:p14="http://schemas.microsoft.com/office/powerpoint/2010/main" val="18022887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Blanket Drag</a:t>
            </a:r>
            <a:endParaRPr lang="en-US" dirty="0"/>
          </a:p>
        </p:txBody>
      </p:sp>
      <p:sp>
        <p:nvSpPr>
          <p:cNvPr id="8" name="Content Placeholder 7"/>
          <p:cNvSpPr>
            <a:spLocks noGrp="1"/>
          </p:cNvSpPr>
          <p:nvPr>
            <p:ph sz="half" idx="1"/>
          </p:nvPr>
        </p:nvSpPr>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Support victim’s head.</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Use for longer distances.</a:t>
            </a:r>
            <a:endParaRPr lang="en-US" sz="2400" dirty="0">
              <a:solidFill>
                <a:schemeClr val="tx1"/>
              </a:solidFill>
              <a:cs typeface="Arial" panose="020B0604020202020204"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77804" y="1920085"/>
            <a:ext cx="3976339" cy="2514600"/>
          </a:xfrm>
          <a:prstGeom prst="rect">
            <a:avLst/>
          </a:prstGeom>
        </p:spPr>
      </p:pic>
    </p:spTree>
    <p:extLst>
      <p:ext uri="{BB962C8B-B14F-4D97-AF65-F5344CB8AC3E}">
        <p14:creationId xmlns:p14="http://schemas.microsoft.com/office/powerpoint/2010/main" val="10620305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Packstrap</a:t>
            </a:r>
            <a:r>
              <a:rPr lang="en-US" dirty="0" smtClean="0"/>
              <a:t> Carry</a:t>
            </a:r>
            <a:endParaRPr lang="en-US" dirty="0"/>
          </a:p>
        </p:txBody>
      </p:sp>
      <p:sp>
        <p:nvSpPr>
          <p:cNvPr id="8" name="Content Placeholder 7"/>
          <p:cNvSpPr>
            <a:spLocks noGrp="1"/>
          </p:cNvSpPr>
          <p:nvPr>
            <p:ph idx="4294967295"/>
          </p:nvPr>
        </p:nvSpPr>
        <p:spPr>
          <a:xfrm>
            <a:off x="0" y="5261839"/>
            <a:ext cx="9133114" cy="719137"/>
          </a:xfrm>
        </p:spPr>
        <p:txBody>
          <a:bodyPr/>
          <a:lstStyle/>
          <a:p>
            <a:pPr algn="ctr">
              <a:buFont typeface="Arial" panose="020B0604020202020204" pitchFamily="34" charset="0"/>
              <a:buChar char="•"/>
            </a:pPr>
            <a:r>
              <a:rPr lang="en-US" sz="2400" dirty="0" smtClean="0">
                <a:solidFill>
                  <a:schemeClr val="tx1"/>
                </a:solidFill>
                <a:cs typeface="Arial" panose="020B0604020202020204" pitchFamily="34" charset="0"/>
              </a:rPr>
              <a:t>For victim who cannot be dragged safely.</a:t>
            </a:r>
            <a:endParaRPr lang="en-US" sz="2400" dirty="0">
              <a:solidFill>
                <a:schemeClr val="tx1"/>
              </a:solidFill>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580" y="1970733"/>
            <a:ext cx="4799040" cy="3187055"/>
          </a:xfrm>
          <a:prstGeom prst="rect">
            <a:avLst/>
          </a:prstGeom>
        </p:spPr>
      </p:pic>
    </p:spTree>
    <p:extLst>
      <p:ext uri="{BB962C8B-B14F-4D97-AF65-F5344CB8AC3E}">
        <p14:creationId xmlns:p14="http://schemas.microsoft.com/office/powerpoint/2010/main" val="2703973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Fireman’s Carry</a:t>
            </a:r>
            <a:endParaRPr lang="en-US" dirty="0"/>
          </a:p>
        </p:txBody>
      </p:sp>
      <p:sp>
        <p:nvSpPr>
          <p:cNvPr id="11" name="Content Placeholder 10"/>
          <p:cNvSpPr>
            <a:spLocks noGrp="1"/>
          </p:cNvSpPr>
          <p:nvPr>
            <p:ph idx="4294967295"/>
          </p:nvPr>
        </p:nvSpPr>
        <p:spPr>
          <a:xfrm>
            <a:off x="6046136" y="5410200"/>
            <a:ext cx="2870200" cy="550863"/>
          </a:xfrm>
        </p:spPr>
        <p:txBody>
          <a:bodyPr/>
          <a:lstStyle/>
          <a:p>
            <a:pPr algn="ctr">
              <a:buFont typeface="Arial" panose="020B0604020202020204" pitchFamily="34" charset="0"/>
              <a:buChar char="•"/>
            </a:pPr>
            <a:r>
              <a:rPr lang="en-US" sz="2400" dirty="0" smtClean="0">
                <a:solidFill>
                  <a:schemeClr val="tx1"/>
                </a:solidFill>
                <a:cs typeface="Arial" panose="020B0604020202020204" pitchFamily="34" charset="0"/>
              </a:rPr>
              <a:t>Note: Wrist lock.</a:t>
            </a:r>
            <a:endParaRPr lang="en-US" sz="2400" dirty="0">
              <a:solidFill>
                <a:schemeClr val="tx1"/>
              </a:solidFill>
              <a:cs typeface="Arial" panose="020B0604020202020204" pitchFamily="34" charset="0"/>
            </a:endParaRPr>
          </a:p>
        </p:txBody>
      </p:sp>
      <p:grpSp>
        <p:nvGrpSpPr>
          <p:cNvPr id="13" name="Group 12"/>
          <p:cNvGrpSpPr/>
          <p:nvPr/>
        </p:nvGrpSpPr>
        <p:grpSpPr>
          <a:xfrm>
            <a:off x="601837" y="1879745"/>
            <a:ext cx="8016526" cy="3294530"/>
            <a:chOff x="104377" y="1556791"/>
            <a:chExt cx="8016526" cy="3294530"/>
          </a:xfrm>
        </p:grpSpPr>
        <p:sp>
          <p:nvSpPr>
            <p:cNvPr id="5" name="object 5"/>
            <p:cNvSpPr>
              <a:spLocks noChangeAspect="1"/>
            </p:cNvSpPr>
            <p:nvPr/>
          </p:nvSpPr>
          <p:spPr>
            <a:xfrm>
              <a:off x="2991971" y="1556791"/>
              <a:ext cx="2471619" cy="3294529"/>
            </a:xfrm>
            <a:prstGeom prst="rect">
              <a:avLst/>
            </a:prstGeom>
            <a:blipFill>
              <a:blip r:embed="rId2" cstate="print"/>
              <a:stretch>
                <a:fillRect/>
              </a:stretch>
            </a:blipFill>
          </p:spPr>
          <p:txBody>
            <a:bodyPr wrap="square" lIns="0" tIns="0" rIns="0" bIns="0" rtlCol="0"/>
            <a:lstStyle/>
            <a:p>
              <a:endParaRPr sz="1588"/>
            </a:p>
          </p:txBody>
        </p:sp>
        <p:sp>
          <p:nvSpPr>
            <p:cNvPr id="6" name="object 6"/>
            <p:cNvSpPr>
              <a:spLocks noChangeAspect="1"/>
            </p:cNvSpPr>
            <p:nvPr/>
          </p:nvSpPr>
          <p:spPr>
            <a:xfrm>
              <a:off x="104377" y="1556792"/>
              <a:ext cx="2470897" cy="3294529"/>
            </a:xfrm>
            <a:prstGeom prst="rect">
              <a:avLst/>
            </a:prstGeom>
            <a:blipFill>
              <a:blip r:embed="rId3" cstate="print"/>
              <a:stretch>
                <a:fillRect/>
              </a:stretch>
            </a:blipFill>
          </p:spPr>
          <p:txBody>
            <a:bodyPr wrap="square" lIns="0" tIns="0" rIns="0" bIns="0" rtlCol="0"/>
            <a:lstStyle/>
            <a:p>
              <a:endParaRPr sz="1588"/>
            </a:p>
          </p:txBody>
        </p:sp>
        <p:sp>
          <p:nvSpPr>
            <p:cNvPr id="7" name="object 7"/>
            <p:cNvSpPr>
              <a:spLocks noChangeAspect="1"/>
            </p:cNvSpPr>
            <p:nvPr/>
          </p:nvSpPr>
          <p:spPr>
            <a:xfrm>
              <a:off x="5846649" y="1556791"/>
              <a:ext cx="2274254" cy="3294529"/>
            </a:xfrm>
            <a:prstGeom prst="rect">
              <a:avLst/>
            </a:prstGeom>
            <a:blipFill>
              <a:blip r:embed="rId4" cstate="print"/>
              <a:stretch>
                <a:fillRect/>
              </a:stretch>
            </a:blipFill>
          </p:spPr>
          <p:txBody>
            <a:bodyPr wrap="square" lIns="0" tIns="0" rIns="0" bIns="0" rtlCol="0"/>
            <a:lstStyle/>
            <a:p>
              <a:endParaRPr sz="1588"/>
            </a:p>
          </p:txBody>
        </p:sp>
      </p:grpSp>
    </p:spTree>
    <p:extLst>
      <p:ext uri="{BB962C8B-B14F-4D97-AF65-F5344CB8AC3E}">
        <p14:creationId xmlns:p14="http://schemas.microsoft.com/office/powerpoint/2010/main" val="31256118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Piggyback Carry</a:t>
            </a:r>
            <a:endParaRPr lang="en-US" dirty="0"/>
          </a:p>
        </p:txBody>
      </p:sp>
      <p:sp>
        <p:nvSpPr>
          <p:cNvPr id="9" name="Content Placeholder 8"/>
          <p:cNvSpPr>
            <a:spLocks noGrp="1"/>
          </p:cNvSpPr>
          <p:nvPr>
            <p:ph idx="4294967295"/>
          </p:nvPr>
        </p:nvSpPr>
        <p:spPr>
          <a:xfrm>
            <a:off x="1725389" y="5410200"/>
            <a:ext cx="5769421" cy="614363"/>
          </a:xfrm>
        </p:spPr>
        <p:txBody>
          <a:bodyPr/>
          <a:lstStyle/>
          <a:p>
            <a:pPr algn="ctr">
              <a:buFont typeface="Arial" panose="020B0604020202020204" pitchFamily="34" charset="0"/>
              <a:buChar char="•"/>
            </a:pPr>
            <a:r>
              <a:rPr lang="en-US" sz="2400" dirty="0" smtClean="0">
                <a:solidFill>
                  <a:schemeClr val="tx1"/>
                </a:solidFill>
                <a:cs typeface="Arial" panose="020B0604020202020204" pitchFamily="34" charset="0"/>
              </a:rPr>
              <a:t>For a lighter victim.</a:t>
            </a:r>
            <a:endParaRPr lang="en-US" sz="2400" dirty="0">
              <a:solidFill>
                <a:schemeClr val="tx1"/>
              </a:solidFill>
              <a:cs typeface="Arial" panose="020B0604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389" y="1981200"/>
            <a:ext cx="5769422" cy="3240360"/>
          </a:xfrm>
          <a:prstGeom prst="rect">
            <a:avLst/>
          </a:prstGeom>
        </p:spPr>
      </p:pic>
    </p:spTree>
    <p:extLst>
      <p:ext uri="{BB962C8B-B14F-4D97-AF65-F5344CB8AC3E}">
        <p14:creationId xmlns:p14="http://schemas.microsoft.com/office/powerpoint/2010/main" val="21763980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Person Walking Assist</a:t>
            </a:r>
            <a:endParaRPr lang="en-US" dirty="0"/>
          </a:p>
        </p:txBody>
      </p:sp>
      <p:sp>
        <p:nvSpPr>
          <p:cNvPr id="11" name="Content Placeholder 10"/>
          <p:cNvSpPr>
            <a:spLocks noGrp="1"/>
          </p:cNvSpPr>
          <p:nvPr>
            <p:ph sz="half" idx="1"/>
          </p:nvPr>
        </p:nvSpPr>
        <p:spPr/>
        <p:txBody>
          <a:bodyPr/>
          <a:lstStyle/>
          <a:p>
            <a:r>
              <a:rPr lang="en-US" sz="2400" dirty="0" smtClean="0">
                <a:solidFill>
                  <a:schemeClr val="tx1"/>
                </a:solidFill>
                <a:cs typeface="Arial" panose="020B0604020202020204" pitchFamily="34" charset="0"/>
              </a:rPr>
              <a:t>Responsive victim who can walk with help.</a:t>
            </a:r>
            <a:endParaRPr lang="en-US" sz="2400" dirty="0">
              <a:solidFill>
                <a:schemeClr val="tx1"/>
              </a:solidFill>
              <a:cs typeface="Arial" panose="020B0604020202020204"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95311" y="1920875"/>
            <a:ext cx="2944378" cy="4433888"/>
          </a:xfrm>
          <a:prstGeom prst="rect">
            <a:avLst/>
          </a:prstGeom>
        </p:spPr>
      </p:pic>
    </p:spTree>
    <p:extLst>
      <p:ext uri="{BB962C8B-B14F-4D97-AF65-F5344CB8AC3E}">
        <p14:creationId xmlns:p14="http://schemas.microsoft.com/office/powerpoint/2010/main" val="36606578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1518</TotalTime>
  <Words>6411</Words>
  <Application>Microsoft Office PowerPoint</Application>
  <PresentationFormat>On-screen Show (4:3)</PresentationFormat>
  <Paragraphs>750</Paragraphs>
  <Slides>123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123</vt:i4>
      </vt:variant>
    </vt:vector>
  </HeadingPairs>
  <TitlesOfParts>
    <vt:vector size="132" baseType="lpstr">
      <vt:lpstr>Tahoma</vt:lpstr>
      <vt:lpstr>Calibri</vt:lpstr>
      <vt:lpstr>Trebuchet MS</vt:lpstr>
      <vt:lpstr>Constantia</vt:lpstr>
      <vt:lpstr>Wingdings 2</vt:lpstr>
      <vt:lpstr>HY신명조</vt:lpstr>
      <vt:lpstr>Arial</vt:lpstr>
      <vt:lpstr>HY중고딕</vt:lpstr>
      <vt:lpstr>Flow</vt:lpstr>
      <vt:lpstr>First Aid for Tenderfoot, 2nd Class, and 1st Class</vt:lpstr>
      <vt:lpstr>What is First Aid?</vt:lpstr>
      <vt:lpstr>Tenderfoot First Aid  Requirements</vt:lpstr>
      <vt:lpstr>Simple Cuts and Scratches </vt:lpstr>
      <vt:lpstr>Treatment for Cuts and Scratches</vt:lpstr>
      <vt:lpstr>Common Mistakes in Treating Cuts and Scratches</vt:lpstr>
      <vt:lpstr>Blisters </vt:lpstr>
      <vt:lpstr>PowerPoint Presentation</vt:lpstr>
      <vt:lpstr>Treatment for  Blisters</vt:lpstr>
      <vt:lpstr>Popping a Blister</vt:lpstr>
      <vt:lpstr>Preventing Blisters</vt:lpstr>
      <vt:lpstr>Minor burns/scalds (1st degree) </vt:lpstr>
      <vt:lpstr>Insect Bites</vt:lpstr>
      <vt:lpstr>Treatment of Insect Bites</vt:lpstr>
      <vt:lpstr>Tick Bites</vt:lpstr>
      <vt:lpstr>Engorged Tick</vt:lpstr>
      <vt:lpstr>Tick Removal</vt:lpstr>
      <vt:lpstr>Tick Removal Cont.</vt:lpstr>
      <vt:lpstr>Bee Stings</vt:lpstr>
      <vt:lpstr>Treatment of stings</vt:lpstr>
      <vt:lpstr>Poisonous Snakebite</vt:lpstr>
      <vt:lpstr>First Aid for Poisonous Snake Bites</vt:lpstr>
      <vt:lpstr>Nosebleed</vt:lpstr>
      <vt:lpstr>Sunburns</vt:lpstr>
      <vt:lpstr>Sunburns</vt:lpstr>
      <vt:lpstr>Frost Nip</vt:lpstr>
      <vt:lpstr>Frostbite</vt:lpstr>
      <vt:lpstr>First Aid for Frostbite</vt:lpstr>
      <vt:lpstr>Prevention of Frostbite</vt:lpstr>
      <vt:lpstr>Identifying someone choking.</vt:lpstr>
      <vt:lpstr>Choking First Aid</vt:lpstr>
      <vt:lpstr>Poisonous Plants</vt:lpstr>
      <vt:lpstr>Identify Local Poisonous Plants</vt:lpstr>
      <vt:lpstr>Poison Ivy Rash</vt:lpstr>
      <vt:lpstr>Treating Poison Ivy Exposures</vt:lpstr>
      <vt:lpstr>Preventing Poison Ivy</vt:lpstr>
      <vt:lpstr>Personal First Aid Kits</vt:lpstr>
      <vt:lpstr>Personal First Aid Kit List</vt:lpstr>
      <vt:lpstr>2nd Class First Aid  Requirements</vt:lpstr>
      <vt:lpstr>Dirt or Small Particle in Eye</vt:lpstr>
      <vt:lpstr>Animal Bites First aid</vt:lpstr>
      <vt:lpstr>Rabies</vt:lpstr>
      <vt:lpstr>Splinter First Aid</vt:lpstr>
      <vt:lpstr>Puncture Wounds</vt:lpstr>
      <vt:lpstr>Fishhook First Aid</vt:lpstr>
      <vt:lpstr>Burns</vt:lpstr>
      <vt:lpstr>How Bad is the Burn?</vt:lpstr>
      <vt:lpstr>2nd Degree Burns</vt:lpstr>
      <vt:lpstr>Shock</vt:lpstr>
      <vt:lpstr>What is Shock?</vt:lpstr>
      <vt:lpstr>Symptoms of Shock</vt:lpstr>
      <vt:lpstr>First Aid for Shock</vt:lpstr>
      <vt:lpstr>Dehydration</vt:lpstr>
      <vt:lpstr>Heat Emergencies</vt:lpstr>
      <vt:lpstr>Heat Exhaustion Symptoms</vt:lpstr>
      <vt:lpstr>First Aid for Heat Exhaustion</vt:lpstr>
      <vt:lpstr>Heatstroke</vt:lpstr>
      <vt:lpstr>First Aid for Heat Stroke</vt:lpstr>
      <vt:lpstr>Hypothermia</vt:lpstr>
      <vt:lpstr>First Aid for Hypothermia</vt:lpstr>
      <vt:lpstr>Hyperventilation</vt:lpstr>
      <vt:lpstr>Hyperventilation Symptoms</vt:lpstr>
      <vt:lpstr>Hyperventilation: Treatment</vt:lpstr>
      <vt:lpstr>Stroke</vt:lpstr>
      <vt:lpstr>Severe Bleeding First Aid</vt:lpstr>
      <vt:lpstr>Severe Bleeding First Aid</vt:lpstr>
      <vt:lpstr>Direct Pressure</vt:lpstr>
      <vt:lpstr>Severe Bleeding First Aid</vt:lpstr>
      <vt:lpstr>Poisoning</vt:lpstr>
      <vt:lpstr>Carbon Monoxide Poisoning</vt:lpstr>
      <vt:lpstr>Carbon Monoxide Poisoning</vt:lpstr>
      <vt:lpstr>First Aid for Drug Overdose</vt:lpstr>
      <vt:lpstr>Your Steps at an Emergency</vt:lpstr>
      <vt:lpstr>Is It Safe?</vt:lpstr>
      <vt:lpstr>Call 911 When Appropriate</vt:lpstr>
      <vt:lpstr>Calling for Help in a Boating Emergency</vt:lpstr>
      <vt:lpstr>Calling for Help in a Camping Emergency</vt:lpstr>
      <vt:lpstr>1st Class First Aid  Requirements</vt:lpstr>
      <vt:lpstr>First Aid for Sprains</vt:lpstr>
      <vt:lpstr>PowerPoint Presentation</vt:lpstr>
      <vt:lpstr>PowerPoint Presentation</vt:lpstr>
      <vt:lpstr>Bandaging</vt:lpstr>
      <vt:lpstr>Bandaging Techniques</vt:lpstr>
      <vt:lpstr>Bandaids – Use Them Correctly!</vt:lpstr>
      <vt:lpstr>Technique for Roller Bandage</vt:lpstr>
      <vt:lpstr>Technique for Roller Bandage</vt:lpstr>
      <vt:lpstr>Technique for Roller Bandage</vt:lpstr>
      <vt:lpstr>Technique for a Triangular Bandage</vt:lpstr>
      <vt:lpstr>Technique for a Self-Adherent Bandage</vt:lpstr>
      <vt:lpstr>Head Bandage</vt:lpstr>
      <vt:lpstr>Collarbone Injuries</vt:lpstr>
      <vt:lpstr>When to Move an Injured Person</vt:lpstr>
      <vt:lpstr>Shoulder Drag</vt:lpstr>
      <vt:lpstr>Ankle Drag</vt:lpstr>
      <vt:lpstr>Blanket Drag</vt:lpstr>
      <vt:lpstr>Packstrap Carry</vt:lpstr>
      <vt:lpstr>Fireman’s Carry</vt:lpstr>
      <vt:lpstr>Piggyback Carry</vt:lpstr>
      <vt:lpstr>One Person Walking Assist</vt:lpstr>
      <vt:lpstr>Two Person Walking Assist</vt:lpstr>
      <vt:lpstr>Two-Handed Seat Carry</vt:lpstr>
      <vt:lpstr>Improvised Stretcher</vt:lpstr>
      <vt:lpstr>What Is a Heart Attack?</vt:lpstr>
      <vt:lpstr>Signs and Symptoms</vt:lpstr>
      <vt:lpstr>CPR for Adults and Children</vt:lpstr>
      <vt:lpstr>CPR Protocols</vt:lpstr>
      <vt:lpstr>New CPR Protocols</vt:lpstr>
      <vt:lpstr>CPR Technique</vt:lpstr>
      <vt:lpstr>CPR Technique</vt:lpstr>
      <vt:lpstr>CPR Technique</vt:lpstr>
      <vt:lpstr>Rescue Breathing</vt:lpstr>
      <vt:lpstr>Give 30 compressions  at a speed of 100  per  minute</vt:lpstr>
      <vt:lpstr>Not Sure About Rescue Breathing?</vt:lpstr>
      <vt:lpstr>Check Airway</vt:lpstr>
      <vt:lpstr>Continue CPR until…</vt:lpstr>
      <vt:lpstr>What Happens if I Don’t Remember?</vt:lpstr>
      <vt:lpstr>Utility Hazards in the Home</vt:lpstr>
      <vt:lpstr>Emergency Action Plan for Home</vt:lpstr>
      <vt:lpstr>Emergency Action Plan for Home</vt:lpstr>
      <vt:lpstr>Home Evacuation Floor Plan Example.</vt:lpstr>
      <vt:lpstr>Emergency Action Plan</vt:lpstr>
      <vt:lpstr>Emergency Action Plan</vt:lpstr>
      <vt:lpstr>How to Obtain Potable Water in an Emergency</vt:lpstr>
    </vt:vector>
  </TitlesOfParts>
  <Company>Keane,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Mac McNamara</dc:creator>
  <cp:lastModifiedBy>Terry McKibben</cp:lastModifiedBy>
  <cp:revision>210</cp:revision>
  <dcterms:created xsi:type="dcterms:W3CDTF">2008-01-23T18:36:28Z</dcterms:created>
  <dcterms:modified xsi:type="dcterms:W3CDTF">2020-04-19T15:10:31Z</dcterms:modified>
  <cp:contentStatus/>
</cp:coreProperties>
</file>